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</p:sldIdLst>
  <p:sldSz cy="5143500" cx="9144000"/>
  <p:notesSz cx="6858000" cy="9144000"/>
  <p:embeddedFontLst>
    <p:embeddedFont>
      <p:font typeface="Roboto Mono Medium"/>
      <p:regular r:id="rId113"/>
      <p:bold r:id="rId114"/>
      <p:italic r:id="rId115"/>
      <p:boldItalic r:id="rId116"/>
    </p:embeddedFont>
    <p:embeddedFont>
      <p:font typeface="Roboto"/>
      <p:regular r:id="rId117"/>
      <p:bold r:id="rId118"/>
      <p:italic r:id="rId119"/>
      <p:boldItalic r:id="rId120"/>
    </p:embeddedFont>
    <p:embeddedFont>
      <p:font typeface="Open Sans SemiBold"/>
      <p:regular r:id="rId121"/>
      <p:bold r:id="rId122"/>
      <p:italic r:id="rId123"/>
      <p:boldItalic r:id="rId124"/>
    </p:embeddedFont>
    <p:embeddedFont>
      <p:font typeface="Open Sans ExtraBold"/>
      <p:bold r:id="rId125"/>
      <p:boldItalic r:id="rId126"/>
    </p:embeddedFont>
    <p:embeddedFont>
      <p:font typeface="Open Sans Medium"/>
      <p:regular r:id="rId127"/>
      <p:bold r:id="rId128"/>
      <p:italic r:id="rId129"/>
      <p:boldItalic r:id="rId130"/>
    </p:embeddedFont>
    <p:embeddedFont>
      <p:font typeface="Roboto Mono"/>
      <p:regular r:id="rId131"/>
      <p:bold r:id="rId132"/>
      <p:italic r:id="rId133"/>
      <p:boldItalic r:id="rId134"/>
    </p:embeddedFont>
    <p:embeddedFont>
      <p:font typeface="Open Sans Light"/>
      <p:regular r:id="rId135"/>
      <p:bold r:id="rId136"/>
      <p:italic r:id="rId137"/>
      <p:boldItalic r:id="rId138"/>
    </p:embeddedFont>
    <p:embeddedFont>
      <p:font typeface="Open Sans"/>
      <p:regular r:id="rId139"/>
      <p:bold r:id="rId140"/>
      <p:italic r:id="rId141"/>
      <p:boldItalic r:id="rId1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43" roundtripDataSignature="AMtx7mjEYBLJbR7ONH62DDqWgKwqgVSu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3D7D22-0C39-4D9B-9493-17F17C44A34E}">
  <a:tblStyle styleId="{BC3D7D22-0C39-4D9B-9493-17F17C44A34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BE6ED"/>
          </a:solidFill>
        </a:fill>
      </a:tcStyle>
    </a:wholeTbl>
    <a:band1H>
      <a:tcTxStyle b="off" i="off"/>
      <a:tcStyle>
        <a:fill>
          <a:solidFill>
            <a:srgbClr val="F7CAD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7CADA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OpenSansMedium-italic.fntdata"/><Relationship Id="rId128" Type="http://schemas.openxmlformats.org/officeDocument/2006/relationships/font" Target="fonts/OpenSansMedium-bold.fntdata"/><Relationship Id="rId127" Type="http://schemas.openxmlformats.org/officeDocument/2006/relationships/font" Target="fonts/OpenSansMedium-regular.fntdata"/><Relationship Id="rId126" Type="http://schemas.openxmlformats.org/officeDocument/2006/relationships/font" Target="fonts/OpenSansExtraBold-boldItalic.fntdata"/><Relationship Id="rId26" Type="http://schemas.openxmlformats.org/officeDocument/2006/relationships/slide" Target="slides/slide20.xml"/><Relationship Id="rId121" Type="http://schemas.openxmlformats.org/officeDocument/2006/relationships/font" Target="fonts/OpenSansSemiBold-regular.fntdata"/><Relationship Id="rId25" Type="http://schemas.openxmlformats.org/officeDocument/2006/relationships/slide" Target="slides/slide19.xml"/><Relationship Id="rId120" Type="http://schemas.openxmlformats.org/officeDocument/2006/relationships/font" Target="fonts/Robo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OpenSansExtraBold-bold.fntdata"/><Relationship Id="rId29" Type="http://schemas.openxmlformats.org/officeDocument/2006/relationships/slide" Target="slides/slide23.xml"/><Relationship Id="rId124" Type="http://schemas.openxmlformats.org/officeDocument/2006/relationships/font" Target="fonts/OpenSansSemiBold-boldItalic.fntdata"/><Relationship Id="rId123" Type="http://schemas.openxmlformats.org/officeDocument/2006/relationships/font" Target="fonts/OpenSansSemiBold-italic.fntdata"/><Relationship Id="rId122" Type="http://schemas.openxmlformats.org/officeDocument/2006/relationships/font" Target="fonts/OpenSansSemiBold-bold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Roboto-bold.fntdata"/><Relationship Id="rId117" Type="http://schemas.openxmlformats.org/officeDocument/2006/relationships/font" Target="fonts/Roboto-regular.fntdata"/><Relationship Id="rId116" Type="http://schemas.openxmlformats.org/officeDocument/2006/relationships/font" Target="fonts/RobotoMonoMedium-boldItalic.fntdata"/><Relationship Id="rId115" Type="http://schemas.openxmlformats.org/officeDocument/2006/relationships/font" Target="fonts/RobotoMonoMedium-italic.fntdata"/><Relationship Id="rId119" Type="http://schemas.openxmlformats.org/officeDocument/2006/relationships/font" Target="fonts/Roboto-italic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RobotoMonoMedium-bold.fntdata"/><Relationship Id="rId18" Type="http://schemas.openxmlformats.org/officeDocument/2006/relationships/slide" Target="slides/slide12.xml"/><Relationship Id="rId113" Type="http://schemas.openxmlformats.org/officeDocument/2006/relationships/font" Target="fonts/RobotoMonoMedium-regular.fntdata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3" Type="http://customschemas.google.com/relationships/presentationmetadata" Target="metadata"/><Relationship Id="rId142" Type="http://schemas.openxmlformats.org/officeDocument/2006/relationships/font" Target="fonts/OpenSans-boldItalic.fntdata"/><Relationship Id="rId141" Type="http://schemas.openxmlformats.org/officeDocument/2006/relationships/font" Target="fonts/OpenSans-italic.fntdata"/><Relationship Id="rId140" Type="http://schemas.openxmlformats.org/officeDocument/2006/relationships/font" Target="fonts/OpenSa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font" Target="fonts/OpenSans-regular.fntdata"/><Relationship Id="rId138" Type="http://schemas.openxmlformats.org/officeDocument/2006/relationships/font" Target="fonts/OpenSansLight-boldItalic.fntdata"/><Relationship Id="rId137" Type="http://schemas.openxmlformats.org/officeDocument/2006/relationships/font" Target="fonts/OpenSansLight-italic.fntdata"/><Relationship Id="rId132" Type="http://schemas.openxmlformats.org/officeDocument/2006/relationships/font" Target="fonts/RobotoMono-bold.fntdata"/><Relationship Id="rId131" Type="http://schemas.openxmlformats.org/officeDocument/2006/relationships/font" Target="fonts/RobotoMono-regular.fntdata"/><Relationship Id="rId130" Type="http://schemas.openxmlformats.org/officeDocument/2006/relationships/font" Target="fonts/OpenSansMedium-boldItalic.fntdata"/><Relationship Id="rId136" Type="http://schemas.openxmlformats.org/officeDocument/2006/relationships/font" Target="fonts/OpenSansLight-bold.fntdata"/><Relationship Id="rId135" Type="http://schemas.openxmlformats.org/officeDocument/2006/relationships/font" Target="fonts/OpenSansLight-regular.fntdata"/><Relationship Id="rId134" Type="http://schemas.openxmlformats.org/officeDocument/2006/relationships/font" Target="fonts/RobotoMono-boldItalic.fntdata"/><Relationship Id="rId133" Type="http://schemas.openxmlformats.org/officeDocument/2006/relationships/font" Target="fonts/RobotoMono-italic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začátečnice!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/>
              <a:t>Zkušenost s Scratch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36f4803595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336f480359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36f480359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g336f48035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Odkud jste?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Jaké jsou mýty podle vás?</a:t>
            </a:r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cs-CZ" sz="1800">
                <a:latin typeface="Calibri"/>
                <a:ea typeface="Calibri"/>
                <a:cs typeface="Calibri"/>
                <a:sym typeface="Calibri"/>
              </a:rPr>
              <a:t>Film Nová šichta</a:t>
            </a:r>
            <a:endParaRPr/>
          </a:p>
          <a:p>
            <a:pPr indent="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SzPts val="11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eb00e01f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8eb00e0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otec Lord Byron (básník) - matka ji vedla k technickému studiu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cs-CZ" sz="1050">
                <a:solidFill>
                  <a:srgbClr val="202122"/>
                </a:solidFill>
                <a:highlight>
                  <a:srgbClr val="FFFFFF"/>
                </a:highlight>
              </a:rPr>
              <a:t>Liskov substitution principle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 (</a:t>
            </a:r>
            <a:r>
              <a:rPr b="1" lang="cs-CZ" sz="1050">
                <a:solidFill>
                  <a:srgbClr val="202122"/>
                </a:solidFill>
                <a:highlight>
                  <a:srgbClr val="FFFFFF"/>
                </a:highlight>
              </a:rPr>
              <a:t>LSP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)</a:t>
            </a:r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Apollo 11</a:t>
            </a:r>
            <a:br>
              <a:rPr lang="cs-CZ">
                <a:solidFill>
                  <a:schemeClr val="dk1"/>
                </a:solidFill>
              </a:rPr>
            </a:br>
            <a:r>
              <a:rPr lang="cs-CZ">
                <a:solidFill>
                  <a:schemeClr val="dk1"/>
                </a:solidFill>
              </a:rPr>
              <a:t>E</a:t>
            </a: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rror detection and recovery software such as restarts and the Display Interface Routines (also known as the Priority Displays), which Hamilton designed and developed.</a:t>
            </a:r>
            <a:endParaRPr baseline="30000" sz="14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050">
                <a:solidFill>
                  <a:srgbClr val="202122"/>
                </a:solidFill>
                <a:highlight>
                  <a:srgbClr val="FFFFFF"/>
                </a:highlight>
              </a:rPr>
              <a:t>She worked to gain hands-on experience during a time when computer science courses were uncommon and software engineering courses did not exist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Dneska už programování na základních školách pro všechny žáky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Algoritmizace + psaní kódu</a:t>
            </a: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Zde můžeš jako autor výukových materiálů napsat licenční práva k výukovým materiálům, zda je chceš volně sdílet nebo ne :)</a:t>
            </a:r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Projektový manažer – člověk, který si myslím, že 9 žen porodí dítě za 1 měsíc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Analogie – kuchařka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Pyžámko – nemocné dítě, s teplotou, když bude mokrý, dej mu druhé pyžámko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Manželka pošle manžela nakoupit: Vezmi 1 chleba, když budou mít rohlíky, tak 5.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Máte rohlíky, prosím?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Ano, máme.</a:t>
            </a:r>
            <a:endParaRPr/>
          </a:p>
          <a:p>
            <a:pPr indent="-698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Tak 5 chlebů.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Který jazyk je nejlepší?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- Krájení salámu – sekyrka, meč, nůž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V C++ nenapíšu web, něco je na mobilní zařízení, něco na serverové služby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Rád říkám, že programátoři jsou líní, proto si snaží usnadňovat práci a vyvíjet jazyky, které nové požadavky zvládají efektivněji, rychleji, pohodlněji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Obecné  (generické) x specialiozvané SQL, HTML)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20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A software library is a collection of pre-written code, routines, procedures, or functions that can be used by software developers to perform common tasks or provide specific functionality in their applications.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20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A software framework is a pre-built, reusable set of libraries, tools, and guidelines that provides a foundation for developing software applications. It serves as an abstraction that facilitates the development of software by providing a structure and common functionalities, allowing developers to focus on specific aspects of their application rather than dealing with low-level details.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Proč jste si ho vybrali vy?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Učil jsem se v Pascalu, v C a C++ - až C# jsem si to začal užívat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C++ programátor na školení C# testů – přepsal kód v C++ do C#</a:t>
            </a:r>
            <a:endParaRPr sz="14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V 6. lekci jsou cykly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10. Cyklus s podmínkou REPEAT UNTIL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14. Podmínka IF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18. IF ELSE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0f96ec6c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b0f96ec6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0f96ec6c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2b0f96ec6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Ukázat Kalkulačku</a:t>
            </a:r>
            <a:br>
              <a:rPr lang="cs-CZ" sz="1400"/>
            </a:br>
            <a:r>
              <a:rPr lang="cs-CZ" sz="1400"/>
              <a:t>https://www.w3schools.com/cs/index.php</a:t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Kamery - nahrávání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Spustit kalkulačku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Slunce zapadne 15.55 v Brně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1400">
                <a:solidFill>
                  <a:schemeClr val="dk1"/>
                </a:solidFill>
              </a:rPr>
              <a:t>Dnes zapadá 18.44</a:t>
            </a:r>
            <a:endParaRPr sz="14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97309b769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3297309b76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297309b769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3297309b7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Hodnota koučů</a:t>
            </a:r>
            <a:endParaRPr/>
          </a:p>
        </p:txBody>
      </p:sp>
      <p:sp>
        <p:nvSpPr>
          <p:cNvPr id="66" name="Google Shape;6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297309b769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3297309b76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eb00e01ff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28eb00e01f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Příklad, nákup alkoholu, kontrola věku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Příklad, nákup alkoholu, kontrola věku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/>
              <a:t>Hádání správného intervalu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0f96ec6c4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2b0f96ec6c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Ukaž znovu if, ukaž booleanskou logiku, ukaž debugování, ukaž parsování, ukaž switch</a:t>
            </a:r>
            <a:endParaRPr sz="140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b0f96ec6c4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2b0f96ec6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cs-CZ" sz="1400"/>
              <a:t>Koučové – hodnota kurzu – individuální přístup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cs-CZ" sz="1400"/>
              <a:t>Podobně jako hra na hudební nástroj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-"/>
            </a:pPr>
            <a:r>
              <a:rPr lang="cs-CZ" sz="1800">
                <a:latin typeface="Calibri"/>
                <a:ea typeface="Calibri"/>
                <a:cs typeface="Calibri"/>
                <a:sym typeface="Calibri"/>
              </a:rPr>
              <a:t>Úkoly – nezaspat na začátku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b0f96ec6c4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2b0f96ec6c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b0f96ec6c4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2b0f96ec6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b65f5a034e_6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2b65f5a034e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b65f5a034e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2b65f5a034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b0f96ec6c4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2b0f96ec6c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Chyba je součástí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s-CZ" sz="1400">
                <a:latin typeface="Calibri"/>
                <a:ea typeface="Calibri"/>
                <a:cs typeface="Calibri"/>
                <a:sym typeface="Calibri"/>
              </a:rPr>
              <a:t>https://medium.com/thermo-fisher-scientific-cz/p%C5%99es-den-vyv%C3%ADjej%C3%AD-mikroskopy-po-ve%C4%8Derech-vyu%C4%8Duj%C3%AD-c-a6d9ab043d18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b0f96ec6c4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2b0f96ec6c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dk1"/>
                </a:solidFill>
              </a:rPr>
              <a:t>Nadpis kapitálkami.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68e592eed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268e592ee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36f4803595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336f48035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36f4803595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336f480359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cs-CZ" sz="1400"/>
              <a:t>...Ale stejně jako u všech ostatních slidů nepřesáhněte vodící linky (View, Guides, Show guides)!</a:t>
            </a: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Úvodní slide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g32662e3f897_0_6"/>
          <p:cNvSpPr txBox="1"/>
          <p:nvPr>
            <p:ph type="title"/>
          </p:nvPr>
        </p:nvSpPr>
        <p:spPr>
          <a:xfrm>
            <a:off x="445875" y="438626"/>
            <a:ext cx="58857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10" name="Google Shape;10;g32662e3f897_0_6"/>
          <p:cNvSpPr txBox="1"/>
          <p:nvPr>
            <p:ph idx="1" type="subTitle"/>
          </p:nvPr>
        </p:nvSpPr>
        <p:spPr>
          <a:xfrm>
            <a:off x="453200" y="3202675"/>
            <a:ext cx="51354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i="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1" name="Google Shape;11;g32662e3f897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01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Základní">
  <p:cSld name="OBJECT_2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32662e3f897_0_1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" name="Google Shape;14;g32662e3f897_0_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 ExtraBold"/>
              <a:buNone/>
              <a:defRPr sz="1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pic>
        <p:nvPicPr>
          <p:cNvPr id="15" name="Google Shape;15;g32662e3f897_0_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1">
          <p15:clr>
            <a:srgbClr val="E46962"/>
          </p15:clr>
        </p15:guide>
        <p15:guide id="2" orient="horz" pos="644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Oddělovač kapitol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32662e3f897_0_2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" name="Google Shape;18;g32662e3f897_0_2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 ExtraBold"/>
              <a:buNone/>
              <a:defRPr sz="24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orient="horz" pos="230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Kód">
  <p:cSld name="OBJECT_2_2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2662e3f897_0_14"/>
          <p:cNvSpPr txBox="1"/>
          <p:nvPr>
            <p:ph idx="1" type="body"/>
          </p:nvPr>
        </p:nvSpPr>
        <p:spPr>
          <a:xfrm>
            <a:off x="453200" y="1022400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i="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1" name="Google Shape;21;g32662e3f897_0_1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 ExtraBold"/>
              <a:buNone/>
              <a:defRPr sz="24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22" name="Google Shape;22;g32662e3f897_0_14"/>
          <p:cNvSpPr txBox="1"/>
          <p:nvPr>
            <p:ph idx="2" type="body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 Medium"/>
              <a:buChar char="•"/>
              <a:defRPr i="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 Medium"/>
              <a:buChar char="•"/>
              <a:defRPr i="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238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 Medium"/>
              <a:buChar char="•"/>
              <a:defRPr i="0" sz="15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•"/>
              <a:defRPr i="0" sz="14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i="0" sz="1200" u="none" cap="none" strike="noStrik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  <p:pic>
        <p:nvPicPr>
          <p:cNvPr id="23" name="Google Shape;23;g32662e3f897_0_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1">
          <p15:clr>
            <a:srgbClr val="E46962"/>
          </p15:clr>
        </p15:guide>
        <p15:guide id="2" orient="horz" pos="64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rázdný">
  <p:cSld name="CUSTOM_2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Velký text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2662e3f897_0_23"/>
          <p:cNvSpPr txBox="1"/>
          <p:nvPr>
            <p:ph type="title"/>
          </p:nvPr>
        </p:nvSpPr>
        <p:spPr>
          <a:xfrm>
            <a:off x="1486050" y="1327650"/>
            <a:ext cx="6171900" cy="24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Malý text">
  <p:cSld name="CUSTOM_4_1_1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2662e3f897_0_25"/>
          <p:cNvSpPr txBox="1"/>
          <p:nvPr>
            <p:ph type="title"/>
          </p:nvPr>
        </p:nvSpPr>
        <p:spPr>
          <a:xfrm>
            <a:off x="452625" y="189660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Medailonek">
  <p:cSld name="CUSTOM_6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2662e3f897_0_27" title="Nadpis"/>
          <p:cNvSpPr txBox="1"/>
          <p:nvPr>
            <p:ph type="title"/>
          </p:nvPr>
        </p:nvSpPr>
        <p:spPr>
          <a:xfrm>
            <a:off x="4572000" y="2002575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 ExtraBold"/>
              <a:buNone/>
              <a:defRPr sz="24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31" name="Google Shape;31;g32662e3f897_0_27"/>
          <p:cNvSpPr txBox="1"/>
          <p:nvPr>
            <p:ph idx="1" type="body"/>
          </p:nvPr>
        </p:nvSpPr>
        <p:spPr>
          <a:xfrm>
            <a:off x="4572000" y="2860225"/>
            <a:ext cx="3669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 Light"/>
              <a:buChar char="•"/>
              <a:defRPr i="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429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429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Open Sans Light"/>
              <a:buChar char="•"/>
              <a:defRPr i="0" sz="1800" u="none" cap="none" strike="noStrike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2" name="Google Shape;32;g32662e3f897_0_27"/>
          <p:cNvSpPr/>
          <p:nvPr>
            <p:ph idx="2" type="pic"/>
          </p:nvPr>
        </p:nvSpPr>
        <p:spPr>
          <a:xfrm>
            <a:off x="1193400" y="1062000"/>
            <a:ext cx="3006000" cy="3006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" name="Google Shape;33;g32662e3f897_0_27"/>
          <p:cNvSpPr txBox="1"/>
          <p:nvPr>
            <p:ph idx="3" type="subTitle"/>
          </p:nvPr>
        </p:nvSpPr>
        <p:spPr>
          <a:xfrm>
            <a:off x="4572000" y="2369250"/>
            <a:ext cx="36699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u="none" cap="none" strike="noStrike">
                <a:solidFill>
                  <a:srgbClr val="888888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i="1" sz="1800" u="none" cap="none" strike="noStrike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4" name="Google Shape;34;g32662e3f897_0_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34550" y="4496999"/>
            <a:ext cx="1101701" cy="4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52">
          <p15:clr>
            <a:srgbClr val="4A86E8"/>
          </p15:clr>
        </p15:guide>
        <p15:guide id="2" pos="2645">
          <p15:clr>
            <a:srgbClr val="4A86E8"/>
          </p15:clr>
        </p15:guide>
        <p15:guide id="3" orient="horz" pos="669">
          <p15:clr>
            <a:srgbClr val="4A86E8"/>
          </p15:clr>
        </p15:guide>
        <p15:guide id="4" orient="horz" pos="2563">
          <p15:clr>
            <a:srgbClr val="4A86E8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Úvodní slide s partnery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2662e3f897_0_33"/>
          <p:cNvSpPr txBox="1"/>
          <p:nvPr>
            <p:ph type="title"/>
          </p:nvPr>
        </p:nvSpPr>
        <p:spPr>
          <a:xfrm>
            <a:off x="445875" y="10183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g32662e3f897_0_33"/>
          <p:cNvSpPr txBox="1"/>
          <p:nvPr>
            <p:ph idx="1" type="subTitle"/>
          </p:nvPr>
        </p:nvSpPr>
        <p:spPr>
          <a:xfrm>
            <a:off x="486475" y="27277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i="0" sz="1800" u="none" cap="none" strike="noStrike">
                <a:solidFill>
                  <a:schemeClr val="lt1"/>
                </a:solidFill>
              </a:defRPr>
            </a:lvl1pPr>
            <a:lvl2pPr lvl="1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2pPr>
            <a:lvl3pPr lvl="2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6pPr>
            <a:lvl7pPr lvl="6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7pPr>
            <a:lvl8pPr lvl="7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8pPr>
            <a:lvl9pPr lvl="8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i="0" sz="2300" u="none" cap="none" strike="noStrike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g32662e3f897_0_33"/>
          <p:cNvSpPr txBox="1"/>
          <p:nvPr>
            <p:ph idx="2" type="subTitle"/>
          </p:nvPr>
        </p:nvSpPr>
        <p:spPr>
          <a:xfrm>
            <a:off x="1817400" y="4465325"/>
            <a:ext cx="18681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2662e3f897_0_3"/>
          <p:cNvSpPr txBox="1"/>
          <p:nvPr>
            <p:ph idx="1" type="body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Char char="•"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b="0" i="0" sz="15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" name="Google Shape;7;g32662e3f897_0_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2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ExtraBold"/>
              <a:buNone/>
              <a:defRPr b="0" i="0" sz="1400" u="none" cap="none" strike="noStrike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5">
          <p15:clr>
            <a:srgbClr val="000000"/>
          </p15:clr>
        </p15:guide>
        <p15:guide id="4" pos="5475">
          <p15:clr>
            <a:srgbClr val="000000"/>
          </p15:clr>
        </p15:guide>
        <p15:guide id="5" orient="horz" pos="276">
          <p15:clr>
            <a:srgbClr val="000000"/>
          </p15:clr>
        </p15:guide>
        <p15:guide id="6" orient="horz" pos="2833">
          <p15:clr>
            <a:srgbClr val="00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chrislgarry/Apollo-11" TargetMode="External"/><Relationship Id="rId4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reativecommons.org/licenses/by-nc-sa/4.0/" TargetMode="External"/><Relationship Id="rId4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pypl.github.io/PYPL.html" TargetMode="External"/><Relationship Id="rId4" Type="http://schemas.openxmlformats.org/officeDocument/2006/relationships/hyperlink" Target="http://pypl.github.io/PYPL.html" TargetMode="External"/><Relationship Id="rId9" Type="http://schemas.openxmlformats.org/officeDocument/2006/relationships/image" Target="../media/image41.png"/><Relationship Id="rId5" Type="http://schemas.openxmlformats.org/officeDocument/2006/relationships/hyperlink" Target="https://insights.stackoverflow.com/survey/2021#most-popular-technologies-language" TargetMode="External"/><Relationship Id="rId6" Type="http://schemas.openxmlformats.org/officeDocument/2006/relationships/hyperlink" Target="https://www.codingame.com/work/blog/hr-news-trends/top-10-in-demand-programming-languages/" TargetMode="External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36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studio.code.org/hoc/1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26.png"/><Relationship Id="rId6" Type="http://schemas.openxmlformats.org/officeDocument/2006/relationships/image" Target="../media/image42.png"/><Relationship Id="rId7" Type="http://schemas.openxmlformats.org/officeDocument/2006/relationships/image" Target="../media/image44.png"/><Relationship Id="rId8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hyperlink" Target="http://dotnetfiddle.net" TargetMode="External"/><Relationship Id="rId5" Type="http://schemas.openxmlformats.org/officeDocument/2006/relationships/hyperlink" Target="http://dotnetfiddle.net" TargetMode="External"/><Relationship Id="rId6" Type="http://schemas.openxmlformats.org/officeDocument/2006/relationships/hyperlink" Target="http://dotnetfiddle.net" TargetMode="External"/><Relationship Id="rId7" Type="http://schemas.openxmlformats.org/officeDocument/2006/relationships/image" Target="../media/image30.png"/><Relationship Id="rId8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/>
          <p:nvPr>
            <p:ph type="title"/>
          </p:nvPr>
        </p:nvSpPr>
        <p:spPr>
          <a:xfrm>
            <a:off x="445875" y="87951"/>
            <a:ext cx="58857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C# pro začátečnice</a:t>
            </a:r>
            <a:endParaRPr/>
          </a:p>
        </p:txBody>
      </p:sp>
      <p:sp>
        <p:nvSpPr>
          <p:cNvPr id="44" name="Google Shape;44;p1"/>
          <p:cNvSpPr txBox="1"/>
          <p:nvPr>
            <p:ph idx="1" type="subTitle"/>
          </p:nvPr>
        </p:nvSpPr>
        <p:spPr>
          <a:xfrm>
            <a:off x="453200" y="2998575"/>
            <a:ext cx="51354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/>
              <a:t>Martin Černil, Jiří Hudec</a:t>
            </a:r>
            <a:br>
              <a:rPr lang="cs-CZ"/>
            </a:br>
            <a:r>
              <a:rPr lang="cs-CZ"/>
              <a:t>Filip Eckstein, Jan Kratochvíla, Filip Pindej</a:t>
            </a:r>
            <a:br>
              <a:rPr lang="cs-CZ"/>
            </a:br>
            <a:r>
              <a:rPr lang="cs-CZ"/>
              <a:t>Jiří Michalčík, Josef Trbušek, Martina Nemethová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/>
              <a:t>21.1. 2025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453200" y="1022399"/>
            <a:ext cx="8238300" cy="318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Vždy se najde v místnosti někdo, kdo se na to chce také zeptat, ale nemá odvahu.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Nezapomeň, že jsou tu i </a:t>
            </a:r>
            <a:r>
              <a:rPr b="1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koučové</a:t>
            </a: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kteří sem přišli, aby ti byli k dispozici. </a:t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</a:pPr>
            <a:r>
              <a:rPr b="0" i="0" lang="cs-CZ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Vyplňuj prosím zpětnou vazbu.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ŽÁDNÝ DOTAZ NENÍ HLOUPÝ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36f4803595_0_2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JAK SKUTEČNĚ FUNGUJE NÁŠ PROGRAM?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41" name="Google Shape;741;g336f4803595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1095375"/>
            <a:ext cx="590550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g336f4803595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250" y="2839375"/>
            <a:ext cx="59245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36f4803595_0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METODY</a:t>
            </a:r>
            <a:endParaRPr/>
          </a:p>
        </p:txBody>
      </p:sp>
      <p:sp>
        <p:nvSpPr>
          <p:cNvPr id="748" name="Google Shape;748;g336f4803595_0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9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54" name="Google Shape;754;p98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Jedná se o funkce, které vykonávají sadu příkazů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může mít libovolný počet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vstupů</a:t>
            </a:r>
            <a:r>
              <a:rPr b="1" lang="cs-CZ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b="1" lang="cs-CZ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(píšeme do kulatých závorek za název)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může a nemusí vracet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výstup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60" name="Google Shape;760;p9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Zápis hlavičky metody: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[modifikátor přístupu] </a:t>
            </a:r>
            <a:r>
              <a:rPr lang="cs-CZ" sz="1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[typ návratové hodnoty]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	[Název Funkce]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cs-CZ" sz="18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[typ parametru]</a:t>
            </a:r>
            <a:r>
              <a:rPr lang="cs-CZ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[název parametru]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cs-CZ" sz="1200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př. :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public </a:t>
            </a:r>
            <a:r>
              <a:rPr lang="cs-CZ" sz="1800">
                <a:solidFill>
                  <a:schemeClr val="accent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double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b="1" lang="cs-CZ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VydelCisla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</a:t>
            </a:r>
            <a:r>
              <a:rPr b="1" lang="cs-CZ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cs-CZ" sz="18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cislo1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b="1" lang="cs-CZ"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8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cislo2</a:t>
            </a:r>
            <a:r>
              <a:rPr lang="cs-CZ"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61" name="Google Shape;761;p99"/>
          <p:cNvSpPr/>
          <p:nvPr/>
        </p:nvSpPr>
        <p:spPr>
          <a:xfrm rot="5400000">
            <a:off x="5310275" y="304325"/>
            <a:ext cx="185700" cy="4992000"/>
          </a:xfrm>
          <a:prstGeom prst="rightBrace">
            <a:avLst>
              <a:gd fmla="val 20584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99"/>
          <p:cNvSpPr txBox="1"/>
          <p:nvPr/>
        </p:nvSpPr>
        <p:spPr>
          <a:xfrm>
            <a:off x="5051972" y="2852875"/>
            <a:ext cx="70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vstupy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99"/>
          <p:cNvSpPr txBox="1"/>
          <p:nvPr/>
        </p:nvSpPr>
        <p:spPr>
          <a:xfrm>
            <a:off x="5210059" y="943550"/>
            <a:ext cx="70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výstup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99"/>
          <p:cNvSpPr/>
          <p:nvPr/>
        </p:nvSpPr>
        <p:spPr>
          <a:xfrm rot="6974037">
            <a:off x="5011350" y="1463490"/>
            <a:ext cx="557193" cy="1355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5400">
            <a:solidFill>
              <a:srgbClr val="B151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70" name="Google Shape;770;p10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bez vstupu i výstupu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VypisVlastnosti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()  </a:t>
            </a:r>
            <a:r>
              <a:rPr lang="cs-CZ" sz="12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//prázdné závorky značí žádný vstup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void</a:t>
            </a:r>
            <a:r>
              <a:rPr b="1" lang="cs-CZ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= nic = klíčové slovo pro metodu, která nevrací žádný výstup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se vstupem a výstupem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200">
                <a:latin typeface="Roboto Mono"/>
                <a:ea typeface="Roboto Mono"/>
                <a:cs typeface="Roboto Mono"/>
                <a:sym typeface="Roboto Mono"/>
              </a:rPr>
              <a:t>cislo1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200">
                <a:latin typeface="Roboto Mono"/>
                <a:ea typeface="Roboto Mono"/>
                <a:cs typeface="Roboto Mono"/>
                <a:sym typeface="Roboto Mono"/>
              </a:rPr>
              <a:t>cislo2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2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//vstupem jsou proměnné cislo1 a cislo2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b="1" lang="cs-CZ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= datový typ proměnné, kterou metoda vrací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Metoda s výstupem musí obsahovat příkaz </a:t>
            </a:r>
            <a:r>
              <a:rPr lang="cs-CZ" sz="1200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return</a:t>
            </a:r>
            <a:r>
              <a:rPr lang="cs-CZ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 definovaným typem výstupu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Lze i kombinace - metoda s výstupem bez vstupu a naopak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2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VypisVlastnosti</a:t>
            </a:r>
            <a:r>
              <a:rPr lang="cs-CZ"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lang="cs-CZ" sz="12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//uloží vlastnosti do stringu</a:t>
            </a:r>
            <a:endParaRPr sz="12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METODY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76" name="Google Shape;776;p10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Ukázka použití return:</a:t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cislo1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cislo2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cislo1/cislo2;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Jak zavolat metodu s výstupem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vysledek =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(7, 3)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výstup se uloží do proměnné výsledek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(7, 3)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výstup se rovnou vypíše do konzole </a:t>
            </a:r>
            <a:b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místo konkrétních čísel lze samozřejmě dosadit proměnné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82" name="Google Shape;782;p9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VydelCisla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cislo1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cislo2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cislo1/cislo2;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PredstavSe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jmeno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“Ahoj, 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jmenuji se ” 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+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jmeno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Aneb zpětnou vazbu si rádi vyslechneme i </a:t>
            </a:r>
            <a:r>
              <a:rPr lang="cs-CZ" strike="sngStrike"/>
              <a:t>u piva</a:t>
            </a:r>
            <a:r>
              <a:rPr lang="cs-CZ"/>
              <a:t> ústně.</a:t>
            </a:r>
            <a:endParaRPr/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HOSPODA?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Richard Hammond Drinks GIF by DriveTribe" id="106" name="Google Shape;1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9425" y="1955943"/>
            <a:ext cx="2845156" cy="160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ÚVOD DO PROGRAMOVÁNÍ</a:t>
            </a:r>
            <a:endParaRPr/>
          </a:p>
        </p:txBody>
      </p:sp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ÚVOD DO PROGRAMOVÁNÍ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Mýty o programování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Proč se učit programovat?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IT pozice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 čem je programování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jazyk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Jak to funguje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hra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Nastavení prostředí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O PROGRAMOVÁNÍ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4" name="Google Shape;124;p2"/>
          <p:cNvSpPr txBox="1"/>
          <p:nvPr>
            <p:ph idx="1" type="body"/>
          </p:nvPr>
        </p:nvSpPr>
        <p:spPr>
          <a:xfrm>
            <a:off x="453200" y="1022399"/>
            <a:ext cx="5133213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Ženy se na programování nehodí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 programováním se musí začít v mládí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programování je potřeba mít vysokou školu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programování je potřeba matematika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Programátoři jsou asociálové zavření někde ve sklepě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IT je jen o programování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7958" y="2571750"/>
            <a:ext cx="2472842" cy="1393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eb00e01ff_0_0"/>
          <p:cNvSpPr txBox="1"/>
          <p:nvPr>
            <p:ph type="title"/>
          </p:nvPr>
        </p:nvSpPr>
        <p:spPr>
          <a:xfrm>
            <a:off x="543525" y="334050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" name="Google Shape;131;g28eb00e01ff_0_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descr="Chart, line chart&#10;&#10;Description automatically generated" id="132" name="Google Shape;132;g28eb00e01f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99" y="247089"/>
            <a:ext cx="6703374" cy="4648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– </a:t>
            </a:r>
            <a:r>
              <a:rPr lang="cs-CZ" sz="2400"/>
              <a:t>ŽENY SE NA PROGRAMOVÁNÍ NEHODÍ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453200" y="1022399"/>
            <a:ext cx="4885715" cy="2434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Ada Lovelace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1815 - 1852 Londýn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Babbage, analytical engine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Zavedla pojmy např.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podmíněný skok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cyklus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cs-CZ">
                <a:latin typeface="Open Sans Light"/>
                <a:ea typeface="Open Sans Light"/>
                <a:cs typeface="Open Sans Light"/>
                <a:sym typeface="Open Sans Light"/>
              </a:rPr>
              <a:t>podprogram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800"/>
          </a:p>
        </p:txBody>
      </p:sp>
      <p:pic>
        <p:nvPicPr>
          <p:cNvPr descr="Obrázek" id="139" name="Google Shape;139;p24"/>
          <p:cNvPicPr preferRelativeResize="0"/>
          <p:nvPr/>
        </p:nvPicPr>
        <p:blipFill rotWithShape="1">
          <a:blip r:embed="rId3">
            <a:alphaModFix/>
          </a:blip>
          <a:srcRect b="985" l="0" r="0" t="985"/>
          <a:stretch/>
        </p:blipFill>
        <p:spPr>
          <a:xfrm>
            <a:off x="5767004" y="945983"/>
            <a:ext cx="2923796" cy="3445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fference Engine | Calculating Machine, Charles Babbage, 19th Century |  Britannica" id="140" name="Google Shape;14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0258" y="2668934"/>
            <a:ext cx="2072702" cy="2302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MÝTY – </a:t>
            </a:r>
            <a:r>
              <a:rPr lang="cs-CZ" sz="2400"/>
              <a:t>ŽENY SE NA PROGRAMOVÁNÍ NEHODÍ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6" name="Google Shape;146;p3"/>
          <p:cNvSpPr txBox="1"/>
          <p:nvPr>
            <p:ph idx="1" type="body"/>
          </p:nvPr>
        </p:nvSpPr>
        <p:spPr>
          <a:xfrm>
            <a:off x="453201" y="1022399"/>
            <a:ext cx="5127328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Barbara Liskov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1939 -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Teoretické práce vedoucí k definici 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objektového programování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https://en.wikipedia.org/wiki/Barbara_Liskov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cs-CZ" sz="1800">
                <a:latin typeface="Open Sans Light"/>
                <a:ea typeface="Open Sans Light"/>
                <a:cs typeface="Open Sans Light"/>
                <a:sym typeface="Open Sans Light"/>
              </a:rPr>
              <a:t>https://www.quantamagazine.org/barbara-liskov-is-the-architect-of-modern-algorithms-20191120/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descr="A person smiling for the camera&#10;&#10;Description automatically generated" id="147" name="Google Shape;147;p3"/>
          <p:cNvPicPr preferRelativeResize="0"/>
          <p:nvPr/>
        </p:nvPicPr>
        <p:blipFill rotWithShape="1">
          <a:blip r:embed="rId3">
            <a:alphaModFix/>
          </a:blip>
          <a:srcRect b="7908" l="0" r="0" t="7907"/>
          <a:stretch/>
        </p:blipFill>
        <p:spPr>
          <a:xfrm>
            <a:off x="5661211" y="891325"/>
            <a:ext cx="3029587" cy="357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idx="1" type="body"/>
          </p:nvPr>
        </p:nvSpPr>
        <p:spPr>
          <a:xfrm>
            <a:off x="453200" y="1022400"/>
            <a:ext cx="5126069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Margaret Hamilton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17.8.1936, USA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vedoucí vývoje navigačního software pro let a přistání na Měsíci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cs-CZ"/>
              <a:t>ocenění NASA (2003), Prezidentská medaile svobody (2016)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i="1" lang="cs-CZ" sz="1500"/>
              <a:t>„V počátcích nebyli programátoři bráni úplně vážně, nebyla to svébytná disciplína, byla to spíš taková vedlejší odnož, hlavní roli hrál hardware. Programování se také považovalo spíše za umění a kouzlení, nikoli za vědu.“</a:t>
            </a:r>
            <a:endParaRPr sz="1500"/>
          </a:p>
          <a:p>
            <a:pPr indent="-3048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-"/>
            </a:pPr>
            <a:r>
              <a:rPr lang="cs-CZ" sz="1200"/>
              <a:t>Originál zdrojového kódu Apollo 11 je k nahlédnutí na </a:t>
            </a:r>
            <a:r>
              <a:rPr lang="cs-CZ" sz="1200" u="sng">
                <a:solidFill>
                  <a:schemeClr val="hlink"/>
                </a:solidFill>
                <a:hlinkClick r:id="rId3"/>
              </a:rPr>
              <a:t>GitHubu</a:t>
            </a:r>
            <a:endParaRPr sz="1200"/>
          </a:p>
        </p:txBody>
      </p:sp>
      <p:sp>
        <p:nvSpPr>
          <p:cNvPr id="153" name="Google Shape;153;p3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cs-CZ">
                <a:solidFill>
                  <a:schemeClr val="dk2"/>
                </a:solidFill>
              </a:rPr>
              <a:t>MÝTY – ŽENY SE NA PROGRAMOVÁNÍ NEHODÍ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4" name="Google Shape;15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8762" y="1022399"/>
            <a:ext cx="2632037" cy="3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CHCI DO IT, MUSÍM UMĚT PROGRAMOVAT?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 nutně, ale …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Sebevědomí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Lepší pocit v týmu s programátory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/>
              <a:t>Znalosti se opravdu hodí!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Znát základy programování patří k “základní gramotnosti” ve světě IT, která tě posune z pozice “běžného uživatele”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Toto dílo je licencováno pod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4.0 International License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Použití materiálů</a:t>
            </a:r>
            <a:endParaRPr/>
          </a:p>
        </p:txBody>
      </p:sp>
      <p:pic>
        <p:nvPicPr>
          <p:cNvPr id="51" name="Google Shape;51;p10"/>
          <p:cNvPicPr preferRelativeResize="0"/>
          <p:nvPr/>
        </p:nvPicPr>
        <p:blipFill rotWithShape="1">
          <a:blip r:embed="rId4">
            <a:alphaModFix amt="29000"/>
          </a:blip>
          <a:srcRect b="0" l="0" r="0" t="0"/>
          <a:stretch/>
        </p:blipFill>
        <p:spPr>
          <a:xfrm>
            <a:off x="3368206" y="3066988"/>
            <a:ext cx="2408288" cy="5692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5000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IT POZICE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110" y="1092992"/>
            <a:ext cx="6619780" cy="3257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IT POZICE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VÃ½sledek obrÃ¡zku pro information technology proffesions" id="172" name="Google Shape;17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4124" y="438625"/>
            <a:ext cx="5474349" cy="461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ZPĚT K PROGRAMOVÁNÍ ☺</a:t>
            </a:r>
            <a:endParaRPr/>
          </a:p>
        </p:txBody>
      </p:sp>
      <p:sp>
        <p:nvSpPr>
          <p:cNvPr id="178" name="Google Shape;178;p2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 ČEM JE PROGRAMOVÁNÍ?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Způsob, jak říci stroji, co má dělat.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Sada instrukcí jdoucích logicky po sobě tak, aby mohl stroj vyřešit zadaný úkol.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HRA NA PROGRAMOVÁNÍ</a:t>
            </a:r>
            <a:endParaRPr/>
          </a:p>
        </p:txBody>
      </p:sp>
      <p:sp>
        <p:nvSpPr>
          <p:cNvPr id="190" name="Google Shape;190;p29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212" y="1022400"/>
            <a:ext cx="6907576" cy="34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Formalizovaný jazyk pro komunikaci s počítačem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Obrovské množství (a další vznikají)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Různé specializace: desktopové aplikace, weby, databáze, mobilní aplikace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 často používané funkcionality vznikají </a:t>
            </a: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knihovny </a:t>
            </a:r>
            <a:r>
              <a:rPr lang="cs-CZ" sz="1800"/>
              <a:t>a </a:t>
            </a: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frameworky</a:t>
            </a:r>
            <a:r>
              <a:rPr lang="cs-CZ" sz="1800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PROGRAMOVACÍ JAZYK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Programovací jazyk je </a:t>
            </a:r>
            <a:r>
              <a:rPr b="1" lang="cs-CZ" sz="1800"/>
              <a:t>mnohem jednodušší než přirozený jazyk →</a:t>
            </a:r>
            <a:r>
              <a:rPr lang="cs-CZ" sz="1800"/>
              <a:t> menší slovní zásoba v řádu desítek slov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Důležité je </a:t>
            </a:r>
            <a:r>
              <a:rPr b="1" lang="cs-CZ" sz="1800"/>
              <a:t>porozumět principům</a:t>
            </a:r>
            <a:r>
              <a:rPr lang="cs-CZ" sz="1800"/>
              <a:t>, ty se nemění, programovací jazyky ano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C#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Jazyk vyšší úrovně - snadněji se učí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Objektově orientovaný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Intuitivní vývojové prostředí Visual Studio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Žádaný na trhu práce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Pravidla jazyka jsou méně benevolentní než např. u PHP pro tvorbu webu, začátečník lépe získá správné návyky psaní kódu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 </a:t>
            </a:r>
            <a:endParaRPr sz="18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BONUS: syntaxe je v základu téměř identická s Javou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C#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1" name="Google Shape;221;p35">
            <a:hlinkClick r:id="rId3"/>
          </p:cNvPr>
          <p:cNvSpPr txBox="1"/>
          <p:nvPr/>
        </p:nvSpPr>
        <p:spPr>
          <a:xfrm>
            <a:off x="714910" y="1060533"/>
            <a:ext cx="244490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cs-CZ" sz="10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Popularity of Programming Language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3843575" y="1079513"/>
            <a:ext cx="306526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cs-CZ" sz="10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StackOverflow 2022 Most Popular Technologies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7330894" y="756348"/>
            <a:ext cx="1670232" cy="600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cs-CZ" sz="1100" u="sng" cap="none" strike="noStrike">
                <a:solidFill>
                  <a:srgbClr val="EB008B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Top 10: Most In-Demand Programming Languages 2021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012" y="1521617"/>
            <a:ext cx="3253508" cy="224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91176" y="1405478"/>
            <a:ext cx="1350129" cy="281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 rotWithShape="1">
          <a:blip r:embed="rId9">
            <a:alphaModFix/>
          </a:blip>
          <a:srcRect b="0" l="0" r="8824" t="0"/>
          <a:stretch/>
        </p:blipFill>
        <p:spPr>
          <a:xfrm>
            <a:off x="3554728" y="1611767"/>
            <a:ext cx="3642955" cy="1919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</a:t>
            </a:r>
            <a:endParaRPr/>
          </a:p>
        </p:txBody>
      </p:sp>
      <p:sp>
        <p:nvSpPr>
          <p:cNvPr id="57" name="Google Shape;57;p1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Co nás čeká a jak to bude probíhat ☺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 txBox="1"/>
          <p:nvPr>
            <p:ph idx="1" type="body"/>
          </p:nvPr>
        </p:nvSpPr>
        <p:spPr>
          <a:xfrm>
            <a:off x="755390" y="1505380"/>
            <a:ext cx="6897823" cy="127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232" name="Google Shape;232;p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Na co vše se dá .NET použít</a:t>
            </a:r>
            <a:endParaRPr/>
          </a:p>
        </p:txBody>
      </p:sp>
      <p:sp>
        <p:nvSpPr>
          <p:cNvPr id="233" name="Google Shape;233;p7"/>
          <p:cNvSpPr txBox="1"/>
          <p:nvPr>
            <p:ph idx="2" type="body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"/>
              <a:buNone/>
            </a:pPr>
            <a:r>
              <a:t/>
            </a:r>
            <a:endParaRPr/>
          </a:p>
        </p:txBody>
      </p:sp>
      <p:pic>
        <p:nvPicPr>
          <p:cNvPr descr=".NET 6" id="234" name="Google Shape;2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05" y="970266"/>
            <a:ext cx="6619383" cy="401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JAK TO FUNGUJE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875" y="1260249"/>
            <a:ext cx="35242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CPU</a:t>
            </a:r>
            <a:r>
              <a:rPr lang="cs-CZ"/>
              <a:t> = processor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Provádí výpočty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Zpracovává strojový kód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Paměť RAM</a:t>
            </a:r>
            <a:r>
              <a:rPr lang="cs-CZ">
                <a:solidFill>
                  <a:schemeClr val="accent4"/>
                </a:solidFill>
              </a:rPr>
              <a:t> </a:t>
            </a:r>
            <a:r>
              <a:rPr lang="cs-CZ"/>
              <a:t>= krátkodobé úložiště dat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Drží v paměti data a procesy dokud je PC zapnuté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Rychlý přístup, malá kapacita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Harddisk</a:t>
            </a:r>
            <a:r>
              <a:rPr lang="cs-CZ"/>
              <a:t> = dlouhodobé úložiště dat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Data zůstanou zachována i po vypnutí PC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Pomalejší přístup, velká kapacita</a:t>
            </a:r>
            <a:endParaRPr/>
          </a:p>
        </p:txBody>
      </p:sp>
      <p:sp>
        <p:nvSpPr>
          <p:cNvPr id="246" name="Google Shape;246;p3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JAK TO FUNGUJE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453200" y="1022400"/>
            <a:ext cx="41188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cs-CZ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Překladač</a:t>
            </a:r>
            <a:endParaRPr b="1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Přeloží programátorem napsaný kód tak, aby mu „rozuměl“ procesor</a:t>
            </a:r>
            <a:endParaRPr/>
          </a:p>
        </p:txBody>
      </p:sp>
      <p:sp>
        <p:nvSpPr>
          <p:cNvPr id="252" name="Google Shape;252;p3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JAK TO FUNGUJE</a:t>
            </a:r>
            <a:endParaRPr/>
          </a:p>
        </p:txBody>
      </p:sp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1925" y="438366"/>
            <a:ext cx="1999130" cy="14154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obrazit zdrojový obrázek" id="254" name="Google Shape;25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4773" y="276442"/>
            <a:ext cx="1711274" cy="1711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s" id="255" name="Google Shape;25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8996" y="225613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/>
        </p:nvSpPr>
        <p:spPr>
          <a:xfrm>
            <a:off x="5877389" y="3131181"/>
            <a:ext cx="11176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Kompilátor</a:t>
            </a:r>
            <a:endParaRPr b="0" i="0" sz="14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57" name="Google Shape;257;p38"/>
          <p:cNvCxnSpPr>
            <a:endCxn id="255" idx="1"/>
          </p:cNvCxnSpPr>
          <p:nvPr/>
        </p:nvCxnSpPr>
        <p:spPr>
          <a:xfrm flipH="1" rot="-5400000">
            <a:off x="5296046" y="2030387"/>
            <a:ext cx="728400" cy="6375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" name="Google Shape;258;p38"/>
          <p:cNvCxnSpPr>
            <a:stCxn id="255" idx="3"/>
            <a:endCxn id="254" idx="2"/>
          </p:cNvCxnSpPr>
          <p:nvPr/>
        </p:nvCxnSpPr>
        <p:spPr>
          <a:xfrm flipH="1" rot="10800000">
            <a:off x="6893396" y="1987637"/>
            <a:ext cx="516900" cy="7257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59" name="Google Shape;259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7494" y="3601424"/>
            <a:ext cx="638264" cy="131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2205" y="3316125"/>
            <a:ext cx="762106" cy="16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42754" y="3754571"/>
            <a:ext cx="2857283" cy="1183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u="sng">
                <a:solidFill>
                  <a:schemeClr val="hlink"/>
                </a:solidFill>
                <a:hlinkClick r:id="rId3"/>
              </a:rPr>
              <a:t>https://studio.code.org/hoc/1</a:t>
            </a:r>
            <a:endParaRPr/>
          </a:p>
        </p:txBody>
      </p:sp>
      <p:sp>
        <p:nvSpPr>
          <p:cNvPr id="267" name="Google Shape;267;p3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BLOKOVÉ PROGRAMOVÁNÍ</a:t>
            </a:r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857" y="1623523"/>
            <a:ext cx="342484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094" y="3060262"/>
            <a:ext cx="3343564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44442" y="3151760"/>
            <a:ext cx="3269673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4442" y="1253766"/>
            <a:ext cx="3269673" cy="178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23761" y="338702"/>
            <a:ext cx="1671523" cy="160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Visual Studio Code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 u="sng">
                <a:solidFill>
                  <a:schemeClr val="hlink"/>
                </a:solidFill>
                <a:hlinkClick r:id="rId3"/>
              </a:rPr>
              <a:t>https://code.visualstudio.com/download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4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.NET Fiddle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5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 u="sng">
                <a:solidFill>
                  <a:schemeClr val="hlink"/>
                </a:solidFill>
                <a:hlinkClick r:id="rId6"/>
              </a:rPr>
              <a:t>dotnetfiddle.net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278" name="Google Shape;278;p4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NASTAVENÍ PROSTŘEDÍ</a:t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8665" y="2928209"/>
            <a:ext cx="2172003" cy="39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4279" y="673675"/>
            <a:ext cx="2360797" cy="11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PRVNÍ PROGRAM</a:t>
            </a:r>
            <a:endParaRPr/>
          </a:p>
        </p:txBody>
      </p:sp>
      <p:sp>
        <p:nvSpPr>
          <p:cNvPr id="286" name="Google Shape;286;p5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Hello World ☺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0f96ec6c4_0_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KONZOLE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2" name="Google Shape;292;g2b0f96ec6c4_0_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Slouží pro zadávání vstupních hodnot a zobrazování výsledků (výpis hodnot) u konzolových aplikací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Konzole je aktivní po celou dobu běhu programu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293" name="Google Shape;293;g2b0f96ec6c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762" y="2571750"/>
            <a:ext cx="4542475" cy="16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KOMENTÁŘE V KÓDU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9" name="Google Shape;299;p52"/>
          <p:cNvSpPr txBox="1"/>
          <p:nvPr>
            <p:ph idx="1" type="body"/>
          </p:nvPr>
        </p:nvSpPr>
        <p:spPr>
          <a:xfrm>
            <a:off x="453200" y="1022399"/>
            <a:ext cx="8238300" cy="33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Super na psaní poznámek přímo do kódu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Jednořádkový komentář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Víceřádkový komentář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00" name="Google Shape;300;p52"/>
          <p:cNvSpPr txBox="1"/>
          <p:nvPr/>
        </p:nvSpPr>
        <p:spPr>
          <a:xfrm>
            <a:off x="800204" y="1678930"/>
            <a:ext cx="6467801" cy="5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tohle je jednořádkový komentář</a:t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1" name="Google Shape;301;p52"/>
          <p:cNvSpPr txBox="1"/>
          <p:nvPr/>
        </p:nvSpPr>
        <p:spPr>
          <a:xfrm>
            <a:off x="800203" y="2739385"/>
            <a:ext cx="6467801" cy="12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/* tohle je víceřádkový komentář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aniž by bylo potřeba na každém řádku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psát lomítka */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b0f96ec6c4_1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2</a:t>
            </a:r>
            <a:endParaRPr/>
          </a:p>
        </p:txBody>
      </p:sp>
      <p:sp>
        <p:nvSpPr>
          <p:cNvPr id="307" name="Google Shape;307;g2b0f96ec6c4_1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OSNOVA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79999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cs-CZ" sz="1600"/>
              <a:t>21. 1. 		Organizace, úvod, Visual Studio, Hello World, konzole</a:t>
            </a:r>
            <a:br>
              <a:rPr lang="cs-CZ" sz="1600"/>
            </a:br>
            <a:r>
              <a:rPr lang="cs-CZ" sz="1600"/>
              <a:t>28. 1. 		Proměnné, datové typy, podmíněný příkaz if</a:t>
            </a:r>
            <a:br>
              <a:rPr lang="cs-CZ" sz="1600"/>
            </a:br>
            <a:r>
              <a:rPr lang="cs-CZ" sz="1600"/>
              <a:t>  4. 2. 		Debugging, switch a parsování</a:t>
            </a:r>
            <a:br>
              <a:rPr lang="cs-CZ" sz="1600"/>
            </a:br>
            <a:r>
              <a:rPr lang="cs-CZ" sz="1600"/>
              <a:t>11. 2. 		</a:t>
            </a:r>
            <a:r>
              <a:rPr b="1" lang="cs-CZ" sz="1600"/>
              <a:t>Opakování, cykly</a:t>
            </a:r>
            <a:br>
              <a:rPr lang="cs-CZ" sz="1600"/>
            </a:br>
            <a:r>
              <a:rPr lang="cs-CZ" sz="1600"/>
              <a:t>18. 2. 		Metody</a:t>
            </a:r>
            <a:br>
              <a:rPr lang="cs-CZ" sz="1600"/>
            </a:br>
            <a:r>
              <a:rPr lang="cs-CZ" sz="1600"/>
              <a:t>25. 2. 		Objektově orientované programování (OOP)</a:t>
            </a:r>
            <a:br>
              <a:rPr lang="cs-CZ" sz="1600"/>
            </a:br>
            <a:r>
              <a:rPr lang="cs-CZ" sz="1600"/>
              <a:t>  4. 3.		OOP pokračování</a:t>
            </a:r>
            <a:br>
              <a:rPr lang="cs-CZ" sz="1600"/>
            </a:br>
            <a:r>
              <a:rPr lang="cs-CZ" sz="1600"/>
              <a:t>11. 3.		</a:t>
            </a:r>
            <a:r>
              <a:rPr b="1" lang="cs-CZ" sz="1600"/>
              <a:t>Opakování OOP</a:t>
            </a:r>
            <a:br>
              <a:rPr lang="cs-CZ" sz="1600"/>
            </a:br>
            <a:r>
              <a:rPr lang="cs-CZ" sz="1600"/>
              <a:t>18. 3.		Pole</a:t>
            </a:r>
            <a:br>
              <a:rPr lang="cs-CZ" sz="1600"/>
            </a:br>
            <a:r>
              <a:rPr lang="cs-CZ" sz="1600"/>
              <a:t>25. 3.		</a:t>
            </a:r>
            <a:r>
              <a:rPr b="1" lang="cs-CZ" sz="1600"/>
              <a:t>Opakování</a:t>
            </a:r>
            <a:br>
              <a:rPr lang="cs-CZ" sz="1600"/>
            </a:br>
            <a:r>
              <a:rPr lang="cs-CZ" sz="1600"/>
              <a:t>  1. 4.		Grafická kalkulačka - základy</a:t>
            </a:r>
            <a:br>
              <a:rPr lang="cs-CZ" sz="1600"/>
            </a:br>
            <a:r>
              <a:rPr lang="cs-CZ" sz="1600"/>
              <a:t>  8. 4.		Grafická kalkulačka - pokračování, konzultace, rady a tipy, co dál</a:t>
            </a:r>
            <a:endParaRPr sz="1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OPAKOVÁNÍ</a:t>
            </a:r>
            <a:endParaRPr/>
          </a:p>
        </p:txBody>
      </p:sp>
      <p:sp>
        <p:nvSpPr>
          <p:cNvPr id="313" name="Google Shape;313;p5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KONZOLE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9" name="Google Shape;319;p5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Slouží pro zadávání vstupních hodnot a zobrazování výsledků (výpis hodnot) u konzolových aplikací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Konzole je aktivní po celou dobu běhu programu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pic>
        <p:nvPicPr>
          <p:cNvPr id="320" name="Google Shape;32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762" y="2571750"/>
            <a:ext cx="4542475" cy="16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97309b769_0_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KOMENTÁŘE V KÓDU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6" name="Google Shape;326;g3297309b769_0_17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Super na psaní poznámek přímo do kódu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Jednořádkový komentář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Víceřádkový komentář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27" name="Google Shape;327;g3297309b769_0_17"/>
          <p:cNvSpPr txBox="1"/>
          <p:nvPr/>
        </p:nvSpPr>
        <p:spPr>
          <a:xfrm>
            <a:off x="800204" y="1678930"/>
            <a:ext cx="64677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tohle je jednořádkový komentář</a:t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8" name="Google Shape;328;g3297309b769_0_17"/>
          <p:cNvSpPr txBox="1"/>
          <p:nvPr/>
        </p:nvSpPr>
        <p:spPr>
          <a:xfrm>
            <a:off x="800203" y="2739385"/>
            <a:ext cx="64677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/* tohle je víceřádkový komentář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aniž by bylo potřeba na každém řádku</a:t>
            </a:r>
            <a:b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psát lomítka */</a:t>
            </a:r>
            <a:endParaRPr b="0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PROMĚNNÉ A DATOVÉ TYPY</a:t>
            </a:r>
            <a:endParaRPr/>
          </a:p>
        </p:txBody>
      </p:sp>
      <p:sp>
        <p:nvSpPr>
          <p:cNvPr id="334" name="Google Shape;334;p4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PROMĚNNÁ?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0" name="Google Shape;340;p43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Způsob, jak krátkodobě uchovat data a jak s nimi pracovat v programu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Hodnota se zadává/definuje na jednom místě, není nutné přepisovat na více místech v kódu -&gt; eliminuje chyby, urychluje práce, kód má univerzální použití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PROMĚNNÁ A DATOVÝ TYP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6" name="Google Shape;346;p44"/>
          <p:cNvSpPr/>
          <p:nvPr/>
        </p:nvSpPr>
        <p:spPr>
          <a:xfrm>
            <a:off x="3801976" y="1543155"/>
            <a:ext cx="1786800" cy="1786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cs-CZ" sz="4000" u="none" cap="none" strike="noStrike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b="0" i="0" sz="4000" u="none" cap="none" strike="noStrike">
              <a:solidFill>
                <a:schemeClr val="accen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7" name="Google Shape;347;p44"/>
          <p:cNvSpPr txBox="1"/>
          <p:nvPr/>
        </p:nvSpPr>
        <p:spPr>
          <a:xfrm>
            <a:off x="3993806" y="1669469"/>
            <a:ext cx="4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cs-CZ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endParaRPr b="1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4"/>
          <p:cNvSpPr txBox="1"/>
          <p:nvPr/>
        </p:nvSpPr>
        <p:spPr>
          <a:xfrm>
            <a:off x="4993879" y="1669519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cs-CZ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4"/>
          <p:cNvSpPr txBox="1"/>
          <p:nvPr/>
        </p:nvSpPr>
        <p:spPr>
          <a:xfrm>
            <a:off x="4053375" y="1139075"/>
            <a:ext cx="125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cs-CZ" sz="16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proměnná</a:t>
            </a:r>
            <a:endParaRPr b="1" i="0" sz="16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6463801" y="1543155"/>
            <a:ext cx="1350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jméno proměnné</a:t>
            </a:r>
            <a:endParaRPr b="0" i="0" sz="18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1921967" y="1546380"/>
            <a:ext cx="105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cs-CZ" sz="1800" u="none" cap="none" strike="noStrike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datový typ</a:t>
            </a:r>
            <a:endParaRPr i="0" sz="1800" u="none" cap="none" strike="noStrike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2463361" y="3466491"/>
            <a:ext cx="2232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hodnota proměnné</a:t>
            </a:r>
            <a:endParaRPr b="0" i="0" sz="18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53" name="Google Shape;353;p44"/>
          <p:cNvCxnSpPr>
            <a:endCxn id="347" idx="1"/>
          </p:cNvCxnSpPr>
          <p:nvPr/>
        </p:nvCxnSpPr>
        <p:spPr>
          <a:xfrm>
            <a:off x="3079406" y="1811069"/>
            <a:ext cx="914400" cy="5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4" name="Google Shape;354;p44"/>
          <p:cNvCxnSpPr/>
          <p:nvPr/>
        </p:nvCxnSpPr>
        <p:spPr>
          <a:xfrm rot="10800000">
            <a:off x="5378310" y="1866320"/>
            <a:ext cx="1002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5" name="Google Shape;355;p44"/>
          <p:cNvCxnSpPr>
            <a:stCxn id="352" idx="0"/>
          </p:cNvCxnSpPr>
          <p:nvPr/>
        </p:nvCxnSpPr>
        <p:spPr>
          <a:xfrm flipH="1" rot="10800000">
            <a:off x="3579361" y="2766891"/>
            <a:ext cx="821400" cy="69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6" name="Google Shape;356;p44"/>
          <p:cNvSpPr txBox="1"/>
          <p:nvPr/>
        </p:nvSpPr>
        <p:spPr>
          <a:xfrm>
            <a:off x="491550" y="2509425"/>
            <a:ext cx="18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cs-CZ" sz="20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i="0" lang="cs-CZ" sz="2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= 5;</a:t>
            </a:r>
            <a:endParaRPr i="0" sz="1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descr="Zobrazit zdrojový obrázek" id="357" name="Google Shape;35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1788" y="2689060"/>
            <a:ext cx="1873967" cy="18739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44"/>
          <p:cNvCxnSpPr/>
          <p:nvPr/>
        </p:nvCxnSpPr>
        <p:spPr>
          <a:xfrm>
            <a:off x="5048069" y="2489005"/>
            <a:ext cx="1663500" cy="84120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5686"/>
              </a:srgbClr>
            </a:outerShdw>
          </a:effectLst>
        </p:spPr>
      </p:cxnSp>
      <p:sp>
        <p:nvSpPr>
          <p:cNvPr id="359" name="Google Shape;359;p44"/>
          <p:cNvSpPr txBox="1"/>
          <p:nvPr/>
        </p:nvSpPr>
        <p:spPr>
          <a:xfrm>
            <a:off x="6076334" y="3458101"/>
            <a:ext cx="77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800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0101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PROČ DATOVÉ TYPY?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5" name="Google Shape;365;p4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Důležité pro zápis v paměti – kvůli kapacitě i rychlosti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Každý datový typ umožňuje jiné operace -&gt; nutno dodržovat při programování – patří k základním principům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C# je 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silně typovaný jazyk</a:t>
            </a:r>
            <a:r>
              <a:rPr lang="cs-CZ"/>
              <a:t> (nelze míchat “jablka” s “hruškami”),</a:t>
            </a:r>
            <a:br>
              <a:rPr lang="cs-CZ"/>
            </a:br>
            <a:r>
              <a:rPr lang="cs-CZ"/>
              <a:t>typy musí “sedět”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PŘIROVNÁNÍ – POHLEDY, OBÁLKY, BALÍKY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71" name="Google Shape;37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579" y="2152875"/>
            <a:ext cx="1875120" cy="125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7622" y="1777300"/>
            <a:ext cx="3281545" cy="218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9820" y="1317624"/>
            <a:ext cx="2921205" cy="2921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JAK TO VYPADÁ V KÓDU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79" name="Google Shape;379;p51"/>
          <p:cNvSpPr txBox="1"/>
          <p:nvPr>
            <p:ph idx="1" type="body"/>
          </p:nvPr>
        </p:nvSpPr>
        <p:spPr>
          <a:xfrm>
            <a:off x="452450" y="1028850"/>
            <a:ext cx="3962100" cy="2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cs-CZ" sz="2100">
                <a:latin typeface="Open Sans"/>
                <a:ea typeface="Open Sans"/>
                <a:cs typeface="Open Sans"/>
                <a:sym typeface="Open Sans"/>
              </a:rPr>
              <a:t>Deklarace </a:t>
            </a:r>
            <a:r>
              <a:rPr lang="cs-CZ" sz="2100"/>
              <a:t>(vytvoření) </a:t>
            </a:r>
            <a:br>
              <a:rPr lang="cs-CZ" sz="2100"/>
            </a:br>
            <a:r>
              <a:rPr lang="cs-CZ" sz="2100"/>
              <a:t>proměnné</a:t>
            </a:r>
            <a:br>
              <a:rPr lang="cs-CZ" sz="2100"/>
            </a:br>
            <a:endParaRPr sz="2100"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br>
              <a:rPr lang="cs-CZ"/>
            </a:br>
            <a:r>
              <a:rPr lang="cs-CZ"/>
              <a:t> </a:t>
            </a:r>
            <a:r>
              <a:rPr lang="cs-CZ" sz="1200"/>
              <a:t>Použije se, pokud chceme proměnnou </a:t>
            </a:r>
            <a:br>
              <a:rPr lang="cs-CZ" sz="1200"/>
            </a:br>
            <a:r>
              <a:rPr lang="cs-CZ" sz="1200"/>
              <a:t>  vytvořit bez hodnoty</a:t>
            </a:r>
            <a:endParaRPr sz="1200"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380" name="Google Shape;380;p51"/>
          <p:cNvSpPr txBox="1"/>
          <p:nvPr/>
        </p:nvSpPr>
        <p:spPr>
          <a:xfrm>
            <a:off x="656900" y="1809300"/>
            <a:ext cx="230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1" name="Google Shape;381;p51"/>
          <p:cNvSpPr txBox="1"/>
          <p:nvPr/>
        </p:nvSpPr>
        <p:spPr>
          <a:xfrm>
            <a:off x="4415325" y="1022400"/>
            <a:ext cx="42702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Deklarace 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(vytvoření) </a:t>
            </a:r>
            <a:b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proměnné </a:t>
            </a: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 přiřazením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hodnoty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2" name="Google Shape;382;p51"/>
          <p:cNvSpPr txBox="1"/>
          <p:nvPr/>
        </p:nvSpPr>
        <p:spPr>
          <a:xfrm>
            <a:off x="4615174" y="1809312"/>
            <a:ext cx="407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10;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 = “Ahoj!”;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3" name="Google Shape;383;p51"/>
          <p:cNvSpPr txBox="1"/>
          <p:nvPr/>
        </p:nvSpPr>
        <p:spPr>
          <a:xfrm>
            <a:off x="453200" y="3246775"/>
            <a:ext cx="8237700" cy="14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Přiřazení </a:t>
            </a:r>
            <a:r>
              <a:rPr b="0" i="0" lang="cs-CZ" sz="21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hodnoty (přepsání)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marR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4" name="Google Shape;384;p51"/>
          <p:cNvSpPr txBox="1"/>
          <p:nvPr/>
        </p:nvSpPr>
        <p:spPr>
          <a:xfrm>
            <a:off x="2959100" y="3641669"/>
            <a:ext cx="4076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25;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text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“Jak je?”;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297309b769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PŘEHLED DATOVÝCH TYPŮ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0" name="Google Shape;390;g3297309b769_0_5"/>
          <p:cNvSpPr txBox="1"/>
          <p:nvPr>
            <p:ph idx="1" type="body"/>
          </p:nvPr>
        </p:nvSpPr>
        <p:spPr>
          <a:xfrm>
            <a:off x="453200" y="1022400"/>
            <a:ext cx="78231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logická hodnota (true/false)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800">
                <a:solidFill>
                  <a:schemeClr val="accent1"/>
                </a:solidFill>
              </a:rPr>
              <a:t>		</a:t>
            </a:r>
            <a:r>
              <a:rPr lang="cs-CZ" sz="1800"/>
              <a:t>= celé číslo (-10, 0, 12,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desetinné číslo (-10.01, 0.0, 12.5,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řetězec znaků (“Czechitas“, “x“, “123“ , “☺“ , …)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char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znak </a:t>
            </a:r>
            <a:br>
              <a:rPr lang="cs-CZ" sz="1800"/>
            </a:br>
            <a:r>
              <a:rPr lang="cs-CZ" sz="1800"/>
              <a:t>		(‘C’, ’z’, ’e’, ’c’, ’h’, ’i’, ’t’, ’a’, ’s’, ’x’, ’1’, ’2’, ’3’)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391" name="Google Shape;391;g3297309b769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5600" y="2647825"/>
            <a:ext cx="3296176" cy="1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/>
              <a:t>Časově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Začínáme v 18:00, končíme ve 20:30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Plánujeme vždy dvě přestávky – zhruba v 18:50 a 19:50 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/>
              <a:t>Obsahově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Rekapitulace úkolů z minulé lekce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Výklad nové látky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Breakout rooms - samostatná práce na úkolech s kouči</a:t>
            </a:r>
            <a:endParaRPr sz="1800"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</a:pPr>
            <a:r>
              <a:rPr lang="cs-CZ"/>
              <a:t>STRUKTURA LEKCE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POJMENOVÁNÍ PROMĚNNÝCH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7" name="Google Shape;397;p53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Lepší víceslovný název, než nicneříkající a, b, c, …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Jak na to: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Název proměnné začíná v C# vždy malým písmenem, je bez mezer a nesmí začínat číslem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Pozor – </a:t>
            </a:r>
            <a:r>
              <a:rPr lang="cs-CZ" sz="1500">
                <a:latin typeface="Open Sans SemiBold"/>
                <a:ea typeface="Open Sans SemiBold"/>
                <a:cs typeface="Open Sans SemiBold"/>
                <a:sym typeface="Open Sans SemiBold"/>
              </a:rPr>
              <a:t>nepoužívat diakritiku!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Pokud má název více slov, má každé slovo kromě prvního velké počáteční písmeno: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398" name="Google Shape;398;p53"/>
          <p:cNvSpPr txBox="1"/>
          <p:nvPr/>
        </p:nvSpPr>
        <p:spPr>
          <a:xfrm>
            <a:off x="1254813" y="3571053"/>
            <a:ext cx="3612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nazevPromenne1</a:t>
            </a:r>
            <a:b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totoJeDalsiPromenna</a:t>
            </a:r>
            <a:endParaRPr b="0" i="0" sz="21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99" name="Google Shape;39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4443" y="3475110"/>
            <a:ext cx="1138102" cy="113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VÝPIS HODNOTY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5" name="Google Shape;405;p5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Tato funkce je pro usnadnění již naprogramována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Vypsat hodnotu proto můžeme pomocí jediného příkazu:</a:t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cs-CZ" sz="1600"/>
              <a:t>Výpis proměn</a:t>
            </a:r>
            <a:r>
              <a:rPr lang="cs-CZ" sz="1600"/>
              <a:t>né do konzole</a:t>
            </a:r>
            <a:r>
              <a:rPr lang="cs-CZ" sz="1600"/>
              <a:t>: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406" name="Google Shape;406;p55"/>
          <p:cNvSpPr txBox="1"/>
          <p:nvPr/>
        </p:nvSpPr>
        <p:spPr>
          <a:xfrm>
            <a:off x="817902" y="1714326"/>
            <a:ext cx="6467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“Hello World!”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123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5"/>
          <p:cNvSpPr txBox="1"/>
          <p:nvPr/>
        </p:nvSpPr>
        <p:spPr>
          <a:xfrm>
            <a:off x="817901" y="3351466"/>
            <a:ext cx="6467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789;</a:t>
            </a:r>
            <a:b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Console.WriteLine(cislo);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int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3" name="Google Shape;413;p47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>
                <a:solidFill>
                  <a:schemeClr val="accent4"/>
                </a:solidFill>
              </a:rPr>
              <a:t> </a:t>
            </a:r>
            <a:r>
              <a:rPr lang="cs-CZ"/>
              <a:t>= celé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-10, 0, 12, …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(matematické) operace: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sčítání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odčítání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násobení	    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dělení</a:t>
            </a:r>
            <a:r>
              <a:rPr lang="cs-CZ"/>
              <a:t>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cs-CZ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2 (celočíselné dělení)</a:t>
            </a:r>
            <a:br>
              <a:rPr lang="cs-CZ"/>
            </a:br>
            <a:r>
              <a:rPr lang="cs-CZ" sz="1100"/>
              <a:t>v případě, že vyjde desetinné číslo, desetinná místa se useknou bez zaokrouhlení!  4/3 = 1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double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9" name="Google Shape;419;p48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/>
              <a:t>= desetinné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-10.01, 0.0, 12.5, …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POZOR na desetinnou tečku a čárku, záleží na nastaveném jazyku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Proč 0.0? Samotná 0 je automaticky považována za celé číslo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(matematické) operace jsou stejné jako u </a:t>
            </a: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/>
              <a:t>u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string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25" name="Google Shape;425;p4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b="1" lang="cs-CZ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b="1" lang="cs-CZ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/>
              <a:t>= řetězec znaků, text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hodnoty: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“Czechitas“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“x“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“123“ </a:t>
            </a:r>
            <a:r>
              <a:rPr lang="cs-CZ"/>
              <a:t>, 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“☺“</a:t>
            </a:r>
            <a:r>
              <a:rPr lang="cs-CZ"/>
              <a:t> , …</a:t>
            </a:r>
            <a:endParaRPr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/>
              <a:t>základní operace - skládání textu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None/>
            </a:pPr>
            <a:r>
              <a:t/>
            </a:r>
            <a:endParaRPr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		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“a” + “hoj” = “ahoj”</a:t>
            </a:r>
            <a:endParaRPr/>
          </a:p>
          <a:p>
            <a:pPr indent="0" lvl="0" marL="9525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		“12” + “34” = “1234”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bool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1" name="Google Shape;431;p60"/>
          <p:cNvSpPr txBox="1"/>
          <p:nvPr>
            <p:ph idx="1" type="body"/>
          </p:nvPr>
        </p:nvSpPr>
        <p:spPr>
          <a:xfrm>
            <a:off x="453200" y="1022399"/>
            <a:ext cx="4419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/>
              <a:t>= logická hodnota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hodnoty: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true</a:t>
            </a:r>
            <a:r>
              <a:rPr lang="cs-CZ" sz="1800"/>
              <a:t>,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false</a:t>
            </a:r>
            <a:endParaRPr sz="18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základní logické operace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AND </a:t>
            </a:r>
            <a:r>
              <a:rPr lang="cs-CZ" sz="1500"/>
              <a:t>(součin)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OR </a:t>
            </a:r>
            <a:r>
              <a:rPr lang="cs-CZ" sz="1500"/>
              <a:t>(součet)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výsledky logických operací viz tabulka</a:t>
            </a:r>
            <a:endParaRPr sz="1500"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800"/>
              <a:t> a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800"/>
              <a:t> jsou tzv. logické operátory a používají se stejně jako např. + a -</a:t>
            </a:r>
            <a:endParaRPr sz="15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graphicFrame>
        <p:nvGraphicFramePr>
          <p:cNvPr id="432" name="Google Shape;432;p60"/>
          <p:cNvGraphicFramePr/>
          <p:nvPr/>
        </p:nvGraphicFramePr>
        <p:xfrm>
          <a:off x="5356612" y="2048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{BC3D7D22-0C39-4D9B-9493-17F17C44A34E}</a:tableStyleId>
              </a:tblPr>
              <a:tblGrid>
                <a:gridCol w="833550"/>
                <a:gridCol w="833550"/>
                <a:gridCol w="833550"/>
                <a:gridCol w="833550"/>
              </a:tblGrid>
              <a:tr h="4394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výsledek operace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813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AND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OR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297309b769_0_1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PŘEHLED DATOVÝCH TYPŮ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8" name="Google Shape;438;g3297309b769_0_11"/>
          <p:cNvSpPr txBox="1"/>
          <p:nvPr>
            <p:ph idx="1" type="body"/>
          </p:nvPr>
        </p:nvSpPr>
        <p:spPr>
          <a:xfrm>
            <a:off x="453200" y="1022400"/>
            <a:ext cx="78231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logická hodnota (true/false)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800">
                <a:solidFill>
                  <a:schemeClr val="accent1"/>
                </a:solidFill>
              </a:rPr>
              <a:t>		</a:t>
            </a:r>
            <a:r>
              <a:rPr lang="cs-CZ" sz="1800"/>
              <a:t>= celé číslo (-10, 0, 12,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desetinné číslo (-10.01, 0.0, 12.5, …)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řetězec znaků (“Czechitas“, “x“, “123“ , “☺“ , …)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char</a:t>
            </a:r>
            <a:r>
              <a:rPr lang="cs-CZ" sz="1800">
                <a:solidFill>
                  <a:schemeClr val="accent1"/>
                </a:solidFill>
              </a:rPr>
              <a:t>	</a:t>
            </a:r>
            <a:r>
              <a:rPr lang="cs-CZ" sz="1800"/>
              <a:t>= znak </a:t>
            </a:r>
            <a:br>
              <a:rPr lang="cs-CZ" sz="1800"/>
            </a:br>
            <a:r>
              <a:rPr lang="cs-CZ" sz="1800"/>
              <a:t>		(‘C’, ’z’, ’e’, ’c’, ’h’, ’i’, ’t’, ’a’, ’s’, ’x’, ’1’, ’2’, ’3’)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439" name="Google Shape;439;g3297309b769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5600" y="2647825"/>
            <a:ext cx="3296176" cy="1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NAČTENÍ VSTUPU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5" name="Google Shape;445;p56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Opět hotová funkce pro programátora.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Použijeme v případě, že chceme, aby uživatel zadal hodnotu nějaké proměnné sám.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Může se jednat např. o jméno, nebo o počet položek, se kterými má program pracovat.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Vstup vždy ukládáme do proměnné datového typu</a:t>
            </a:r>
            <a:r>
              <a:rPr lang="cs-CZ" sz="1800"/>
              <a:t>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/>
              <a:t>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446" name="Google Shape;446;p56"/>
          <p:cNvSpPr txBox="1"/>
          <p:nvPr/>
        </p:nvSpPr>
        <p:spPr>
          <a:xfrm>
            <a:off x="718275" y="3484525"/>
            <a:ext cx="7526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cs-CZ" sz="2100" u="none" cap="none" strike="noStrike">
                <a:solidFill>
                  <a:srgbClr val="EB008B"/>
                </a:solidFill>
                <a:latin typeface="Roboto Mono"/>
                <a:ea typeface="Roboto Mono"/>
                <a:cs typeface="Roboto Mono"/>
                <a:sym typeface="Roboto Mono"/>
              </a:rPr>
              <a:t>string </a:t>
            </a:r>
            <a:r>
              <a:rPr lang="cs-CZ"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vstupUzivatele 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b="1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Console.ReadLine()</a:t>
            </a:r>
            <a:r>
              <a:rPr b="0" i="0" lang="cs-CZ" sz="21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b="0" i="0" lang="cs-CZ" sz="2100" u="none" cap="none" strike="noStrike">
                <a:solidFill>
                  <a:srgbClr val="2B399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2100" u="none" cap="none" strike="noStrike">
              <a:solidFill>
                <a:srgbClr val="2B399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PODMÍNĚNÝ PŘÍKAZ</a:t>
            </a:r>
            <a:endParaRPr/>
          </a:p>
        </p:txBody>
      </p:sp>
      <p:sp>
        <p:nvSpPr>
          <p:cNvPr id="452" name="Google Shape;452;p4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8eb00e01ff_0_2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58" name="Google Shape;458;g28eb00e01ff_0_24"/>
          <p:cNvSpPr/>
          <p:nvPr/>
        </p:nvSpPr>
        <p:spPr>
          <a:xfrm>
            <a:off x="2191261" y="1385675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Zvolání IF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8eb00e01ff_0_24"/>
          <p:cNvSpPr/>
          <p:nvPr/>
        </p:nvSpPr>
        <p:spPr>
          <a:xfrm>
            <a:off x="1704576" y="2165063"/>
            <a:ext cx="2029377" cy="1014689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Testovaná podmínka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8eb00e01ff_0_24"/>
          <p:cNvSpPr/>
          <p:nvPr/>
        </p:nvSpPr>
        <p:spPr>
          <a:xfrm>
            <a:off x="648591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8eb00e01ff_0_24"/>
          <p:cNvSpPr/>
          <p:nvPr/>
        </p:nvSpPr>
        <p:spPr>
          <a:xfrm>
            <a:off x="3733953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2" name="Google Shape;462;g28eb00e01ff_0_24"/>
          <p:cNvCxnSpPr>
            <a:stCxn id="458" idx="2"/>
            <a:endCxn id="459" idx="0"/>
          </p:cNvCxnSpPr>
          <p:nvPr/>
        </p:nvCxnSpPr>
        <p:spPr>
          <a:xfrm>
            <a:off x="2719261" y="18989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3" name="Google Shape;463;g28eb00e01ff_0_24"/>
          <p:cNvCxnSpPr>
            <a:stCxn id="459" idx="1"/>
            <a:endCxn id="460" idx="0"/>
          </p:cNvCxnSpPr>
          <p:nvPr/>
        </p:nvCxnSpPr>
        <p:spPr>
          <a:xfrm flipH="1">
            <a:off x="1176576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4" name="Google Shape;464;g28eb00e01ff_0_24"/>
          <p:cNvCxnSpPr>
            <a:stCxn id="459" idx="3"/>
            <a:endCxn id="461" idx="0"/>
          </p:cNvCxnSpPr>
          <p:nvPr/>
        </p:nvCxnSpPr>
        <p:spPr>
          <a:xfrm>
            <a:off x="3733953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65" name="Google Shape;465;g28eb00e01ff_0_24"/>
          <p:cNvSpPr txBox="1"/>
          <p:nvPr/>
        </p:nvSpPr>
        <p:spPr>
          <a:xfrm>
            <a:off x="859210" y="2364630"/>
            <a:ext cx="81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28eb00e01ff_0_24"/>
          <p:cNvSpPr txBox="1"/>
          <p:nvPr/>
        </p:nvSpPr>
        <p:spPr>
          <a:xfrm>
            <a:off x="3733953" y="2364629"/>
            <a:ext cx="101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ÚKOLY</a:t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Ale budou samé jednoduché, můžete nám věřit ☺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2" name="Google Shape;472;p58"/>
          <p:cNvSpPr/>
          <p:nvPr/>
        </p:nvSpPr>
        <p:spPr>
          <a:xfrm>
            <a:off x="2191261" y="1385675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Zvolání IF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8"/>
          <p:cNvSpPr/>
          <p:nvPr/>
        </p:nvSpPr>
        <p:spPr>
          <a:xfrm>
            <a:off x="1704576" y="2165063"/>
            <a:ext cx="2029377" cy="1014689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Testovaná podmínka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8"/>
          <p:cNvSpPr/>
          <p:nvPr/>
        </p:nvSpPr>
        <p:spPr>
          <a:xfrm>
            <a:off x="648591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8"/>
          <p:cNvSpPr/>
          <p:nvPr/>
        </p:nvSpPr>
        <p:spPr>
          <a:xfrm>
            <a:off x="3733953" y="3391144"/>
            <a:ext cx="1056000" cy="513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Větev 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6" name="Google Shape;476;p58"/>
          <p:cNvCxnSpPr>
            <a:stCxn id="472" idx="2"/>
            <a:endCxn id="473" idx="0"/>
          </p:cNvCxnSpPr>
          <p:nvPr/>
        </p:nvCxnSpPr>
        <p:spPr>
          <a:xfrm>
            <a:off x="2719261" y="18989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7" name="Google Shape;477;p58"/>
          <p:cNvCxnSpPr>
            <a:stCxn id="473" idx="1"/>
            <a:endCxn id="474" idx="0"/>
          </p:cNvCxnSpPr>
          <p:nvPr/>
        </p:nvCxnSpPr>
        <p:spPr>
          <a:xfrm flipH="1">
            <a:off x="1176576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8" name="Google Shape;478;p58"/>
          <p:cNvCxnSpPr>
            <a:stCxn id="473" idx="3"/>
            <a:endCxn id="475" idx="0"/>
          </p:cNvCxnSpPr>
          <p:nvPr/>
        </p:nvCxnSpPr>
        <p:spPr>
          <a:xfrm>
            <a:off x="3733953" y="2672408"/>
            <a:ext cx="528000" cy="718800"/>
          </a:xfrm>
          <a:prstGeom prst="bentConnector2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79" name="Google Shape;479;p58"/>
          <p:cNvSpPr txBox="1"/>
          <p:nvPr/>
        </p:nvSpPr>
        <p:spPr>
          <a:xfrm>
            <a:off x="859210" y="2364630"/>
            <a:ext cx="81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8"/>
          <p:cNvSpPr txBox="1"/>
          <p:nvPr/>
        </p:nvSpPr>
        <p:spPr>
          <a:xfrm>
            <a:off x="3733953" y="2364629"/>
            <a:ext cx="101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nesplněna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1" name="Google Shape;481;p58"/>
          <p:cNvCxnSpPr/>
          <p:nvPr/>
        </p:nvCxnSpPr>
        <p:spPr>
          <a:xfrm>
            <a:off x="5150200" y="969750"/>
            <a:ext cx="0" cy="40833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2" name="Google Shape;482;p58"/>
          <p:cNvSpPr txBox="1"/>
          <p:nvPr/>
        </p:nvSpPr>
        <p:spPr>
          <a:xfrm>
            <a:off x="5330600" y="818675"/>
            <a:ext cx="2912400" cy="4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Kód před IFem</a:t>
            </a: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testovanaPodminka</a:t>
            </a: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	//Větev 1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 </a:t>
            </a: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nepovinné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//Větev 2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6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// Kód za IFem</a:t>
            </a: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0" i="0" lang="cs-CZ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0" i="0" sz="1600" u="none" cap="none" strike="noStrike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83" name="Google Shape;483;p58"/>
          <p:cNvCxnSpPr>
            <a:stCxn id="474" idx="2"/>
            <a:endCxn id="484" idx="0"/>
          </p:cNvCxnSpPr>
          <p:nvPr/>
        </p:nvCxnSpPr>
        <p:spPr>
          <a:xfrm flipH="1" rot="-5400000">
            <a:off x="1697841" y="3383194"/>
            <a:ext cx="549000" cy="1591500"/>
          </a:xfrm>
          <a:prstGeom prst="bentConnector3">
            <a:avLst>
              <a:gd fmla="val 50005" name="adj1"/>
            </a:avLst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5" name="Google Shape;485;p58"/>
          <p:cNvCxnSpPr>
            <a:stCxn id="475" idx="2"/>
            <a:endCxn id="484" idx="0"/>
          </p:cNvCxnSpPr>
          <p:nvPr/>
        </p:nvCxnSpPr>
        <p:spPr>
          <a:xfrm rot="5400000">
            <a:off x="3240453" y="3431944"/>
            <a:ext cx="549000" cy="1494000"/>
          </a:xfrm>
          <a:prstGeom prst="bentConnector3">
            <a:avLst>
              <a:gd fmla="val 50005" name="adj1"/>
            </a:avLst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84" name="Google Shape;484;p58"/>
          <p:cNvSpPr/>
          <p:nvPr/>
        </p:nvSpPr>
        <p:spPr>
          <a:xfrm>
            <a:off x="2116875" y="4453500"/>
            <a:ext cx="1302300" cy="300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Kód za IFem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8"/>
          <p:cNvSpPr/>
          <p:nvPr/>
        </p:nvSpPr>
        <p:spPr>
          <a:xfrm>
            <a:off x="2019375" y="818675"/>
            <a:ext cx="1399800" cy="300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Kód před IFem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7" name="Google Shape;487;p58"/>
          <p:cNvCxnSpPr>
            <a:stCxn id="486" idx="2"/>
            <a:endCxn id="472" idx="0"/>
          </p:cNvCxnSpPr>
          <p:nvPr/>
        </p:nvCxnSpPr>
        <p:spPr>
          <a:xfrm>
            <a:off x="2719275" y="1119575"/>
            <a:ext cx="0" cy="266100"/>
          </a:xfrm>
          <a:prstGeom prst="straightConnector1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3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SLOŽENÉ ZÁVORKY</a:t>
            </a:r>
            <a:endParaRPr/>
          </a:p>
        </p:txBody>
      </p:sp>
      <p:sp>
        <p:nvSpPr>
          <p:cNvPr id="493" name="Google Shape;493;p63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Ohraničují logický celek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9" name="Google Shape;499;p62"/>
          <p:cNvSpPr txBox="1"/>
          <p:nvPr/>
        </p:nvSpPr>
        <p:spPr>
          <a:xfrm>
            <a:off x="452850" y="884535"/>
            <a:ext cx="82383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vek = 15;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vek &gt;= 18</a:t>
            </a: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Větev 1 - podmínka splněna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Console.WriteLine(“Na zdraví!”);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Větev 2 - podmínka nesplněna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Console.WriteLine(“Mladistvým nenaléváme.”);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8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Console.WriteLine(“Konec programu.”);</a:t>
            </a:r>
            <a:endParaRPr b="0" i="0" sz="18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5" name="Google Shape;505;p5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Umožňuje větvit program pro různé možnosti podle splněných/nesplněných podmínek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Podmínka je buď splněna nebo nesplněna -&gt; existují jen dvě možnosti jejího vyhodnocení -&gt; nový datový typ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endParaRPr b="1"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OPERÁTORY PRO POROVNÁVÁNÍ HODNOT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1" name="Google Shape;511;p6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Podobně jako v matematice, pozor na správný zápis: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větší než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větší nebo rovno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menší než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5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menší nebo rovno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9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&lt;=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rovno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“a”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“b”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nerovno		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“a”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“b”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		…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/>
              <a:t>	</a:t>
            </a:r>
            <a:endParaRPr sz="15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Výsledkem porovnání je </a:t>
            </a:r>
            <a:r>
              <a:rPr lang="cs-CZ"/>
              <a:t>pak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</a:t>
            </a:r>
            <a:r>
              <a:rPr lang="cs-CZ"/>
              <a:t>. P</a:t>
            </a:r>
            <a:r>
              <a:rPr lang="cs-CZ" sz="1800"/>
              <a:t>orovnání se používá v podmíněných příkazech a dá se skládat pomocí logických operátorů (</a:t>
            </a:r>
            <a:r>
              <a:rPr lang="cs-CZ"/>
              <a:t>&amp;&amp;, ||)</a:t>
            </a:r>
            <a:endParaRPr sz="18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if/else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17" name="Google Shape;517;p6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else </a:t>
            </a:r>
            <a:r>
              <a:rPr lang="cs-CZ" sz="1800"/>
              <a:t>není povinné, použije se pouze v případě, že chceme vykonat nějaké speciální příkazy v případě nesplnění podmínky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složené závorky mohou obsahovat více příkazů dle potřeby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  <p:sp>
        <p:nvSpPr>
          <p:cNvPr id="518" name="Google Shape;518;p64"/>
          <p:cNvSpPr txBox="1"/>
          <p:nvPr/>
        </p:nvSpPr>
        <p:spPr>
          <a:xfrm>
            <a:off x="453125" y="2446300"/>
            <a:ext cx="8238300" cy="2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12;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 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&gt; 10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&lt; 25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Console.WriteLine(“Jsi ve správném intervalu mezi 10 a 25.”);</a:t>
            </a:r>
            <a:b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cislo = cislo + 5;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Console.WriteLine(cislo);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PODMÍNĚNÝ PŘÍKAZ </a:t>
            </a:r>
            <a:r>
              <a:rPr lang="cs-CZ">
                <a:solidFill>
                  <a:schemeClr val="accent1"/>
                </a:solidFill>
              </a:rPr>
              <a:t>else if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4" name="Google Shape;524;p6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Jedná se o rozšíření podmíněného příkazu v případě, že chceme vyhodnotit více podmínek zvlášť -&gt; vytvoříme tím více možných větví programu.</a:t>
            </a:r>
            <a:endParaRPr sz="18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PODMÍNĚNÝ PŘÍKAZ </a:t>
            </a:r>
            <a:r>
              <a:rPr lang="cs-CZ">
                <a:solidFill>
                  <a:schemeClr val="accent1"/>
                </a:solidFill>
              </a:rPr>
              <a:t>else if</a:t>
            </a:r>
            <a:endParaRPr/>
          </a:p>
        </p:txBody>
      </p:sp>
      <p:sp>
        <p:nvSpPr>
          <p:cNvPr id="530" name="Google Shape;530;p66"/>
          <p:cNvSpPr txBox="1"/>
          <p:nvPr/>
        </p:nvSpPr>
        <p:spPr>
          <a:xfrm>
            <a:off x="453200" y="1022425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 12;</a:t>
            </a:r>
            <a:b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&gt; 10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větší než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 if</a:t>
            </a: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cislo =</a:t>
            </a:r>
            <a:r>
              <a:rPr lang="cs-CZ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10</a:t>
            </a: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rovno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cs-CZ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Console.WriteLine(“Číslo je menší než 10”);</a:t>
            </a:r>
            <a:br>
              <a:rPr b="0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i="0" lang="cs-CZ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b0f96ec6c4_1_5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3</a:t>
            </a:r>
            <a:endParaRPr/>
          </a:p>
        </p:txBody>
      </p:sp>
      <p:sp>
        <p:nvSpPr>
          <p:cNvPr id="536" name="Google Shape;536;g2b0f96ec6c4_1_5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b0f96ec6c4_0_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PŘÍKAZ SWITCH</a:t>
            </a:r>
            <a:endParaRPr/>
          </a:p>
        </p:txBody>
      </p:sp>
      <p:sp>
        <p:nvSpPr>
          <p:cNvPr id="542" name="Google Shape;542;g2b0f96ec6c4_0_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ÚKOLY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53200" y="1022400"/>
            <a:ext cx="82383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Úkoly jsou </a:t>
            </a:r>
            <a:r>
              <a:rPr b="1" lang="cs-CZ" sz="1800"/>
              <a:t>povinné/nepovinné</a:t>
            </a:r>
            <a:r>
              <a:rPr lang="cs-CZ" sz="1800"/>
              <a:t>, nepovinné jsou silně doporučené.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highlight>
                  <a:srgbClr val="FFFF00"/>
                </a:highlight>
              </a:rPr>
              <a:t>Odevzdávají se do portálu moje.czechitas.cz formou odkazu na dotnetfiddle.net</a:t>
            </a:r>
            <a:r>
              <a:rPr lang="cs-CZ" sz="1800"/>
              <a:t>, dostaneš od nás </a:t>
            </a:r>
            <a:r>
              <a:rPr b="1" lang="cs-CZ" sz="1800"/>
              <a:t>individuální zpětnou vazbu</a:t>
            </a:r>
            <a:r>
              <a:rPr lang="cs-CZ" sz="1800"/>
              <a:t>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Snažíme se opravit opravdu vše a odpovědět na všechny dotazy. Využij toho.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Pro získání včasné odpovědi </a:t>
            </a:r>
            <a:r>
              <a:rPr b="1" lang="cs-CZ" sz="1800"/>
              <a:t>odevzdávej úkoly během víkendu</a:t>
            </a:r>
            <a:r>
              <a:rPr lang="cs-CZ" sz="1800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b0f96ec6c4_0_1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SWITCH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48" name="Google Shape;548;g2b0f96ec6c4_0_1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 čemu je dobrý?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Máte proměnnou, která nabývá </a:t>
            </a:r>
            <a:r>
              <a:rPr b="1"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konečného počtu hodnot 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 chcete, aby se program pro každou tuto hodnotu zachoval rozdílně.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Jedná se o elegantnější alternativu </a:t>
            </a:r>
            <a:r>
              <a:rPr lang="cs-CZ" sz="1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else if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Využijete v kalkulačce ☺</a:t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b0f96ec6c4_0_1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SWITCH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4" name="Google Shape;554;g2b0f96ec6c4_0_16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zvire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"pes": 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Console.WriteLine("haf haf");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case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"kocka":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Console.WriteLine("mňau mňau");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jeZvireKocka = true; 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Console.WriteLine("neznámé zvíře");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b65f5a034e_6_6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BOOLEAN</a:t>
            </a:r>
            <a:endParaRPr/>
          </a:p>
        </p:txBody>
      </p:sp>
      <p:sp>
        <p:nvSpPr>
          <p:cNvPr id="560" name="Google Shape;560;g2b65f5a034e_6_6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b65f5a034e_6_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DATOVÝ TYP </a:t>
            </a:r>
            <a:r>
              <a:rPr lang="cs-CZ">
                <a:solidFill>
                  <a:schemeClr val="accent1"/>
                </a:solidFill>
              </a:rPr>
              <a:t>bool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6" name="Google Shape;566;g2b65f5a034e_6_0"/>
          <p:cNvSpPr txBox="1"/>
          <p:nvPr>
            <p:ph idx="1" type="body"/>
          </p:nvPr>
        </p:nvSpPr>
        <p:spPr>
          <a:xfrm>
            <a:off x="453200" y="1022399"/>
            <a:ext cx="4419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 </a:t>
            </a:r>
            <a:r>
              <a:rPr lang="cs-CZ" sz="1800"/>
              <a:t>= logická hodnota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hodnoty: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true</a:t>
            </a:r>
            <a:r>
              <a:rPr lang="cs-CZ" sz="1800"/>
              <a:t>, </a:t>
            </a:r>
            <a:r>
              <a:rPr lang="cs-CZ" sz="1800">
                <a:latin typeface="Open Sans Medium"/>
                <a:ea typeface="Open Sans Medium"/>
                <a:cs typeface="Open Sans Medium"/>
                <a:sym typeface="Open Sans Medium"/>
              </a:rPr>
              <a:t>false</a:t>
            </a:r>
            <a:endParaRPr sz="18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základní logické operace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AND </a:t>
            </a:r>
            <a:r>
              <a:rPr lang="cs-CZ" sz="1500"/>
              <a:t>(součin)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>
                <a:latin typeface="Open Sans Medium"/>
                <a:ea typeface="Open Sans Medium"/>
                <a:cs typeface="Open Sans Medium"/>
                <a:sym typeface="Open Sans Medium"/>
              </a:rPr>
              <a:t>OR </a:t>
            </a:r>
            <a:r>
              <a:rPr lang="cs-CZ" sz="1500"/>
              <a:t>(součet)	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výsledky logických operací viz tabulka</a:t>
            </a:r>
            <a:endParaRPr sz="1500"/>
          </a:p>
          <a:p>
            <a: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cs-CZ" sz="1800"/>
              <a:t> a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cs-CZ" sz="1800"/>
              <a:t> jsou tzv. logické operátory a používají se stejně jako např. + a -</a:t>
            </a:r>
            <a:endParaRPr sz="15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graphicFrame>
        <p:nvGraphicFramePr>
          <p:cNvPr id="567" name="Google Shape;567;g2b65f5a034e_6_0"/>
          <p:cNvGraphicFramePr/>
          <p:nvPr/>
        </p:nvGraphicFramePr>
        <p:xfrm>
          <a:off x="5356612" y="2048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{BC3D7D22-0C39-4D9B-9493-17F17C44A34E}</a:tableStyleId>
              </a:tblPr>
              <a:tblGrid>
                <a:gridCol w="833550"/>
                <a:gridCol w="833550"/>
                <a:gridCol w="833550"/>
                <a:gridCol w="833550"/>
              </a:tblGrid>
              <a:tr h="4394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vstup2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výsledek operace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813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AND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cs-CZ" sz="1400" u="none" cap="none" strike="noStrike">
                          <a:solidFill>
                            <a:schemeClr val="lt1"/>
                          </a:solidFill>
                        </a:rPr>
                        <a:t>OR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FALSE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cs-CZ" sz="1400" u="none" cap="none" strike="noStrike"/>
                        <a:t>TRUE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 NEGACE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3" name="Google Shape;573;p7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chceme otočit hodnotu logického výrazu, použijeme logický operátor negace “</a:t>
            </a:r>
            <a:r>
              <a:rPr lang="cs-CZ" sz="1800">
                <a:solidFill>
                  <a:schemeClr val="accent1"/>
                </a:solidFill>
              </a:rPr>
              <a:t>!</a:t>
            </a:r>
            <a:r>
              <a:rPr lang="cs-CZ" sz="1800"/>
              <a:t>” - píše se před požadovanou hodnotu: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jeCislo = false;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jeCislo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Console.WriteLine(“Bohužel, není to číslo.”);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 tomto případě se kód pod podmínkou vykoná, protože se z původní </a:t>
            </a:r>
            <a:r>
              <a:rPr lang="cs-CZ" sz="1800">
                <a:solidFill>
                  <a:schemeClr val="accent4"/>
                </a:solidFill>
              </a:rPr>
              <a:t>false</a:t>
            </a:r>
            <a:r>
              <a:rPr lang="cs-CZ" sz="1800"/>
              <a:t> hodnoty stane </a:t>
            </a:r>
            <a:r>
              <a:rPr lang="cs-CZ" sz="1800">
                <a:solidFill>
                  <a:schemeClr val="accent4"/>
                </a:solidFill>
              </a:rPr>
              <a:t>true</a:t>
            </a:r>
            <a:r>
              <a:rPr lang="cs-CZ" sz="1800"/>
              <a:t> a podmínka je tedy splněna.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KONTROLA VSTUPU</a:t>
            </a:r>
            <a:endParaRPr/>
          </a:p>
        </p:txBody>
      </p:sp>
      <p:sp>
        <p:nvSpPr>
          <p:cNvPr id="579" name="Google Shape;579;p6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KONTROLA VSTUPU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85" name="Google Shape;585;p68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 konzolové aplikaci načítáme vstup vždy do proměnné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cs-CZ" sz="1800"/>
              <a:t>, protože uživatel může na klávesnici naťukat cokoli.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potřebujeme od uživatele číslo, musíme vstup na číslo převést.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K tomu slouží dvě různé funkce a proces převodu na jiný datový typ se nazývá </a:t>
            </a:r>
            <a:r>
              <a:rPr b="1" lang="cs-CZ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parsování</a:t>
            </a:r>
            <a:r>
              <a:rPr lang="cs-CZ" sz="1800"/>
              <a:t>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PARSE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1" name="Google Shape;591;p6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Převede vstup na požadovaný datový typ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vstup = Console.ReadLine();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cislo =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Parse(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vstup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Do proměnné </a:t>
            </a:r>
            <a:r>
              <a:rPr lang="cs-CZ" sz="1500">
                <a:solidFill>
                  <a:schemeClr val="dk2"/>
                </a:solidFill>
              </a:rPr>
              <a:t>cislo</a:t>
            </a:r>
            <a:r>
              <a:rPr lang="cs-CZ" sz="1500"/>
              <a:t> se uloží hodnota z proměnné vstup převedená na </a:t>
            </a:r>
            <a:r>
              <a:rPr b="1" lang="cs-CZ" sz="1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</a:t>
            </a:r>
            <a:r>
              <a:rPr lang="cs-CZ" sz="1500"/>
              <a:t>.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To samé funguje pro desetinné číslo:</a:t>
            </a:r>
            <a:endParaRPr sz="1500"/>
          </a:p>
          <a:p>
            <a:pPr indent="0" lvl="0" marL="1143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cs-CZ" sz="1500"/>
              <a:t>		</a:t>
            </a:r>
            <a:r>
              <a:rPr b="1" lang="cs-CZ" sz="15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double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 desetinneCislo =</a:t>
            </a:r>
            <a:r>
              <a:rPr lang="cs-CZ" sz="1500">
                <a:solidFill>
                  <a:schemeClr val="dk2"/>
                </a:solidFill>
              </a:rPr>
              <a:t>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Parse(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vstup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uživatel zadá špatně vstup, funkce vyhodí chybu a program končí.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TRYPARSE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7" name="Google Shape;597;p7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Uloží do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bool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800"/>
              <a:t>proměnné hodnotu, zda se převod povedl a pokud ano, uloží do připravené proměnné hodnotu v požadovaném datovém typu.</a:t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textovyVstup 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Console.ReadLine();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prevedeneNaCislo;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jeCislo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TryParse(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textovyVstup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prevedeneNaCislo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!jeCislo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500">
                <a:latin typeface="Roboto Mono"/>
                <a:ea typeface="Roboto Mono"/>
                <a:cs typeface="Roboto Mono"/>
                <a:sym typeface="Roboto Mono"/>
              </a:rPr>
              <a:t>Console.WriteLine("Zadaný vstup není číslo.");</a:t>
            </a:r>
            <a:b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uživatel zadá špatně vstup, program nevyhodí chybu a můžeme s </a:t>
            </a:r>
            <a:r>
              <a:rPr lang="cs-CZ"/>
              <a:t>n</a:t>
            </a:r>
            <a:r>
              <a:rPr lang="cs-CZ" sz="1800"/>
              <a:t>ím dále pracovat. 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b0f96ec6c4_1_1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4</a:t>
            </a:r>
            <a:endParaRPr/>
          </a:p>
        </p:txBody>
      </p:sp>
      <p:sp>
        <p:nvSpPr>
          <p:cNvPr id="603" name="Google Shape;603;g2b0f96ec6c4_1_1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BUDE TO BOLET?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53200" y="1022399"/>
            <a:ext cx="8238300" cy="318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To, že jsi na úkolu strávila xx hodin, vůbec nevypovídá o tom, jestli na to máš nebo ne, jestli jsi chytrá, nebo ne, atd. Je to běžná součást učení, znamená to, že pracuješ opravdu intenzivně na tom, aby ses posunula dál a jde ti to!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Neboj se tomu věnovat čas, je to úplně nová věc a na její vstřebání je potřeba zažít i “nepříjemné chvilky zoufalství”.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Nezapomeň ale na pravidelný odpočinek.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dk1"/>
                </a:solidFill>
              </a:rPr>
              <a:t>Odměnou ti bude funkční program, pochopení, jak ho vytvořit a hlavně skvělý pocit!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2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CYKLY</a:t>
            </a:r>
            <a:endParaRPr/>
          </a:p>
        </p:txBody>
      </p:sp>
      <p:sp>
        <p:nvSpPr>
          <p:cNvPr id="609" name="Google Shape;609;p72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while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15" name="Google Shape;615;p73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Opakuje sadu příkazů </a:t>
            </a:r>
            <a:r>
              <a:rPr lang="cs-CZ" sz="1800">
                <a:latin typeface="Open Sans SemiBold"/>
                <a:ea typeface="Open Sans SemiBold"/>
                <a:cs typeface="Open Sans SemiBold"/>
                <a:sym typeface="Open Sans SemiBold"/>
              </a:rPr>
              <a:t>dokud platí zadaná podmínka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bude podmínka platit pořád, vznikne nekonečný cyklus -&gt; program se tzv. </a:t>
            </a:r>
            <a:r>
              <a:rPr lang="cs-CZ" sz="1800">
                <a:latin typeface="Open Sans SemiBold"/>
                <a:ea typeface="Open Sans SemiBold"/>
                <a:cs typeface="Open Sans SemiBold"/>
                <a:sym typeface="Open Sans SemiBold"/>
              </a:rPr>
              <a:t>zacyklí </a:t>
            </a:r>
            <a:r>
              <a:rPr lang="cs-CZ" sz="1800"/>
              <a:t>-&gt; to nechceme ☺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616" name="Google Shape;616;p73"/>
          <p:cNvSpPr/>
          <p:nvPr/>
        </p:nvSpPr>
        <p:spPr>
          <a:xfrm>
            <a:off x="2700337" y="2402578"/>
            <a:ext cx="914382" cy="301752"/>
          </a:xfrm>
          <a:prstGeom prst="flowChartTerminator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73"/>
          <p:cNvSpPr/>
          <p:nvPr/>
        </p:nvSpPr>
        <p:spPr>
          <a:xfrm>
            <a:off x="2068115" y="3105382"/>
            <a:ext cx="2178843" cy="850105"/>
          </a:xfrm>
          <a:prstGeom prst="flowChartDecision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Podmínka?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73"/>
          <p:cNvSpPr/>
          <p:nvPr/>
        </p:nvSpPr>
        <p:spPr>
          <a:xfrm>
            <a:off x="4697014" y="3955487"/>
            <a:ext cx="914400" cy="612648"/>
          </a:xfrm>
          <a:prstGeom prst="flowChartProcess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Proveď příkazy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73"/>
          <p:cNvSpPr/>
          <p:nvPr/>
        </p:nvSpPr>
        <p:spPr>
          <a:xfrm>
            <a:off x="2700337" y="4371533"/>
            <a:ext cx="914382" cy="301752"/>
          </a:xfrm>
          <a:prstGeom prst="flowChartTerminator">
            <a:avLst/>
          </a:prstGeom>
          <a:solidFill>
            <a:schemeClr val="accent1"/>
          </a:solidFill>
          <a:ln cap="flat" cmpd="sng" w="25400">
            <a:solidFill>
              <a:srgbClr val="AB0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Konec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Google Shape;620;p73"/>
          <p:cNvCxnSpPr>
            <a:stCxn id="616" idx="2"/>
            <a:endCxn id="617" idx="0"/>
          </p:cNvCxnSpPr>
          <p:nvPr/>
        </p:nvCxnSpPr>
        <p:spPr>
          <a:xfrm>
            <a:off x="3157528" y="2704330"/>
            <a:ext cx="0" cy="401100"/>
          </a:xfrm>
          <a:prstGeom prst="straightConnector1">
            <a:avLst/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1" name="Google Shape;621;p73"/>
          <p:cNvCxnSpPr>
            <a:stCxn id="617" idx="2"/>
            <a:endCxn id="619" idx="0"/>
          </p:cNvCxnSpPr>
          <p:nvPr/>
        </p:nvCxnSpPr>
        <p:spPr>
          <a:xfrm>
            <a:off x="3157537" y="3955487"/>
            <a:ext cx="0" cy="416100"/>
          </a:xfrm>
          <a:prstGeom prst="straightConnector1">
            <a:avLst/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2" name="Google Shape;622;p73"/>
          <p:cNvCxnSpPr>
            <a:stCxn id="617" idx="3"/>
            <a:endCxn id="618" idx="0"/>
          </p:cNvCxnSpPr>
          <p:nvPr/>
        </p:nvCxnSpPr>
        <p:spPr>
          <a:xfrm>
            <a:off x="4246958" y="3530435"/>
            <a:ext cx="907200" cy="425100"/>
          </a:xfrm>
          <a:prstGeom prst="bentConnector2">
            <a:avLst/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3" name="Google Shape;623;p73"/>
          <p:cNvCxnSpPr>
            <a:stCxn id="618" idx="3"/>
          </p:cNvCxnSpPr>
          <p:nvPr/>
        </p:nvCxnSpPr>
        <p:spPr>
          <a:xfrm rot="10800000">
            <a:off x="3157414" y="2904911"/>
            <a:ext cx="2454000" cy="1356900"/>
          </a:xfrm>
          <a:prstGeom prst="bentConnector3">
            <a:avLst>
              <a:gd fmla="val -9316" name="adj1"/>
            </a:avLst>
          </a:prstGeom>
          <a:noFill/>
          <a:ln cap="flat" cmpd="sng" w="9525">
            <a:solidFill>
              <a:srgbClr val="EA008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4" name="Google Shape;624;p73"/>
          <p:cNvSpPr txBox="1"/>
          <p:nvPr/>
        </p:nvSpPr>
        <p:spPr>
          <a:xfrm>
            <a:off x="4190521" y="3208809"/>
            <a:ext cx="49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73"/>
          <p:cNvSpPr txBox="1"/>
          <p:nvPr/>
        </p:nvSpPr>
        <p:spPr>
          <a:xfrm>
            <a:off x="3118958" y="3907384"/>
            <a:ext cx="56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cs-CZ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4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while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31" name="Google Shape;631;p74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cislo = 0;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cislo &lt; 5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Console.WriteLine(“Ahoj”);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cislo = cislo + 1;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5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Jak umožnit uživateli zadávat vstup opakovaně, dokud nebude správně, aniž by program skončil?</a:t>
            </a:r>
            <a:endParaRPr/>
          </a:p>
        </p:txBody>
      </p:sp>
      <p:sp>
        <p:nvSpPr>
          <p:cNvPr id="637" name="Google Shape;637;p7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ÚLOHA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6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for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3" name="Google Shape;643;p76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Narozdíl od </a:t>
            </a:r>
            <a:r>
              <a:rPr b="1" lang="cs-CZ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while</a:t>
            </a:r>
            <a:r>
              <a:rPr b="1" lang="cs-CZ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cs-CZ" sz="1800"/>
              <a:t>se použije v případě, pokud je </a:t>
            </a:r>
            <a:r>
              <a:rPr b="1" lang="cs-CZ" sz="1800"/>
              <a:t>předem znám požadovaný počet opakování cyklu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Veškerá opakovací logika se zapisuje do hlavičky: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vytvoření proměnné - tzv. čítače a přiřazení počáteční hodnoty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ukončovací podmínka (hraniční hodnota čítače)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500"/>
              <a:t>změna čítače, která postupně vede k dosažení ukončovací podmínky (obvykle se hodnota čítače zvyšuje nebo snižuje o 1)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7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CYKLUS </a:t>
            </a:r>
            <a:r>
              <a:rPr lang="cs-CZ">
                <a:solidFill>
                  <a:schemeClr val="accent1"/>
                </a:solidFill>
              </a:rPr>
              <a:t>for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9" name="Google Shape;649;p77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i = 0; i &lt; 5; i++)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	Console.WriteLine(i);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7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UKONČOVACÍ PŘÍKAZY</a:t>
            </a:r>
            <a:endParaRPr/>
          </a:p>
        </p:txBody>
      </p:sp>
      <p:sp>
        <p:nvSpPr>
          <p:cNvPr id="655" name="Google Shape;655;p87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8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61" name="Google Shape;661;p88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cs-CZ" sz="1800"/>
              <a:t> ukončí cyklus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cs-CZ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cs-CZ" sz="1800"/>
              <a:t> a příkaz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switch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continue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cs-CZ" sz="1800"/>
              <a:t> ukončí aktuální běh (iteraci) cyklu a přeskočí na další iteraci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cs-CZ" sz="1800"/>
              <a:t> ukončí metodu, pozor pokud je použit v metodě Main, ukončí celý program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Ukončovací příkazy fungují jen pro danou úroveň, pokud máme cyklus zanořený v cyklu, tak se ukončí jen ten zanořený.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67" name="Google Shape;667;p89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a = 0;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    Console.WriteLine(a);</a:t>
            </a:r>
            <a:br>
              <a:rPr lang="cs-CZ" sz="16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    a++;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a == 5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UKONČOVACÍ PŘÍKAZY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73" name="Google Shape;673;p9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y = 0;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int x = 1; x &lt; 101; x++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(x % 7) == 0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continue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    y++;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Console.WriteLine(y);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DOTAZY</a:t>
            </a:r>
            <a:endParaRPr/>
          </a:p>
        </p:txBody>
      </p:sp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b0f96ec6c4_1_15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LEKCE 5</a:t>
            </a:r>
            <a:endParaRPr/>
          </a:p>
        </p:txBody>
      </p:sp>
      <p:sp>
        <p:nvSpPr>
          <p:cNvPr id="679" name="Google Shape;679;g2b0f96ec6c4_1_15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/>
              <a:t>Metody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8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CO JE DOBRÉ ZNÁT</a:t>
            </a:r>
            <a:endParaRPr/>
          </a:p>
        </p:txBody>
      </p:sp>
      <p:sp>
        <p:nvSpPr>
          <p:cNvPr id="685" name="Google Shape;685;p78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9"/>
          <p:cNvSpPr txBox="1"/>
          <p:nvPr>
            <p:ph idx="1" type="body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= cislo + 1;	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++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= cislo - 1;	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= cislo + 5;	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cislo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text = text + 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pokračování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text </a:t>
            </a:r>
            <a:r>
              <a:rPr b="1"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+=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pokračování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promenna ==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promenna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promenna == 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	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!promenna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1" name="Google Shape;691;p79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UŽITEČNÉ ZKRATKY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0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 </a:t>
            </a:r>
            <a:r>
              <a:rPr lang="cs-CZ">
                <a:solidFill>
                  <a:schemeClr val="accent1"/>
                </a:solidFill>
              </a:rPr>
              <a:t>modulo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97" name="Google Shape;697;p80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Zbytek po celočíselném dělení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7 % 5</a:t>
            </a:r>
            <a:r>
              <a:rPr lang="cs-CZ" sz="1800">
                <a:latin typeface="Roboto Mono"/>
                <a:ea typeface="Roboto Mono"/>
                <a:cs typeface="Roboto Mono"/>
                <a:sym typeface="Roboto Mono"/>
              </a:rPr>
              <a:t> = 2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10 % 5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 = 0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6 % 4</a:t>
            </a:r>
            <a:r>
              <a:rPr lang="cs-CZ">
                <a:latin typeface="Roboto Mono"/>
                <a:ea typeface="Roboto Mono"/>
                <a:cs typeface="Roboto Mono"/>
                <a:sym typeface="Roboto Mono"/>
              </a:rPr>
              <a:t> = 2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Hodí se např., pokud se má nějaký příkaz vykonat každý x-násobek (= modulo x je nula) průchodu cyklem.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1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OPERÁTOR </a:t>
            </a:r>
            <a:r>
              <a:rPr lang="cs-CZ">
                <a:solidFill>
                  <a:schemeClr val="accent1"/>
                </a:solidFill>
              </a:rPr>
              <a:t>modulo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3" name="Google Shape;703;p81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int i = 1; i &lt; 21; i++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 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i % 5 == 0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Console.Write(“!”);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cs-CZ" sz="1600">
                <a:latin typeface="Roboto Mono"/>
                <a:ea typeface="Roboto Mono"/>
                <a:cs typeface="Roboto Mono"/>
                <a:sym typeface="Roboto Mono"/>
              </a:rPr>
              <a:t>Console.Write(“.”);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cs-CZ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2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VÝPIS DO KONZOLE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9" name="Google Shape;709;p82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</a:t>
            </a:r>
            <a:r>
              <a:rPr lang="cs-CZ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800"/>
              <a:t>neodřádkuje příkazový řádek na konci výpisu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Lze tak zapisovat výstupy na jeden řádek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Console.Write(i + “ “);  </a:t>
            </a:r>
            <a:b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6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ve for cyklu pro i od 0 do 4 včetně vypíše: 0 1 2 3 4</a:t>
            </a:r>
            <a:endParaRPr sz="18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Pokud potřebujeme jednorázově odřádkovat, použijeme Console.WriteLine s prázdným argumentem: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/>
              <a:t>	</a:t>
            </a:r>
            <a:r>
              <a:rPr lang="cs-CZ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Console.WriteLine();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3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>
                <a:solidFill>
                  <a:schemeClr val="dk2"/>
                </a:solidFill>
              </a:rPr>
              <a:t>VÝPIS DO KONZOLE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15" name="Google Shape;715;p83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 sz="1800"/>
              <a:t>Interpolovaný text</a:t>
            </a: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lze použít ve výpisu v textu na místě, kde má být hodnota proměnné: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cs-CZ"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jmeno = “Pepa”;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vek = 25;</a:t>
            </a:r>
            <a:b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Console.WriteLine(</a:t>
            </a:r>
            <a:r>
              <a:rPr b="1" lang="cs-CZ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“Ahoj, jsem 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jmeno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 a je mi 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vek</a:t>
            </a:r>
            <a:r>
              <a:rPr b="1" lang="cs-CZ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cs-CZ" sz="1400">
                <a:latin typeface="Roboto Mono"/>
                <a:ea typeface="Roboto Mono"/>
                <a:cs typeface="Roboto Mono"/>
                <a:sym typeface="Roboto Mono"/>
              </a:rPr>
              <a:t> let.”);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8e592eedd_0_0"/>
          <p:cNvSpPr txBox="1"/>
          <p:nvPr>
            <p:ph type="title"/>
          </p:nvPr>
        </p:nvSpPr>
        <p:spPr>
          <a:xfrm>
            <a:off x="464075" y="1269750"/>
            <a:ext cx="50448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MAIN</a:t>
            </a:r>
            <a:endParaRPr/>
          </a:p>
        </p:txBody>
      </p:sp>
      <p:sp>
        <p:nvSpPr>
          <p:cNvPr id="721" name="Google Shape;721;g268e592eedd_0_0"/>
          <p:cNvSpPr txBox="1"/>
          <p:nvPr>
            <p:ph idx="1" type="subTitle"/>
          </p:nvPr>
        </p:nvSpPr>
        <p:spPr>
          <a:xfrm>
            <a:off x="453200" y="3657750"/>
            <a:ext cx="50448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36f4803595_0_5"/>
          <p:cNvSpPr txBox="1"/>
          <p:nvPr>
            <p:ph idx="1" type="body"/>
          </p:nvPr>
        </p:nvSpPr>
        <p:spPr>
          <a:xfrm>
            <a:off x="453200" y="1022399"/>
            <a:ext cx="82383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br>
              <a:rPr lang="cs-CZ"/>
            </a:br>
            <a:br>
              <a:rPr lang="cs-CZ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cs-CZ"/>
              <a:t>Schované přepnutí stylu</a:t>
            </a:r>
            <a:r>
              <a:rPr lang="cs-CZ" sz="1800">
                <a:solidFill>
                  <a:schemeClr val="dk1"/>
                </a:solidFill>
              </a:rPr>
              <a:t>:</a:t>
            </a:r>
            <a:br>
              <a:rPr lang="cs-CZ" sz="1800">
                <a:solidFill>
                  <a:schemeClr val="dk1"/>
                </a:solidFill>
              </a:rPr>
            </a:b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27" name="Google Shape;727;g336f4803595_0_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JAK </a:t>
            </a:r>
            <a:r>
              <a:rPr lang="cs-CZ"/>
              <a:t>SKUTEČNĚ </a:t>
            </a:r>
            <a:r>
              <a:rPr lang="cs-CZ"/>
              <a:t>FUNGUJE NÁŠ PROGRAM?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28" name="Google Shape;728;g336f4803595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50" y="1242527"/>
            <a:ext cx="7765400" cy="6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336f4803595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50" y="2912000"/>
            <a:ext cx="7892400" cy="14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36f4803595_0_15"/>
          <p:cNvSpPr txBox="1"/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s-CZ"/>
              <a:t>JAK SKUTEČNĚ FUNGUJE NÁŠ PROGRAM?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35" name="Google Shape;735;g336f4803595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75" y="1464000"/>
            <a:ext cx="7722849" cy="22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zechitas">
  <a:themeElements>
    <a:clrScheme name="Vlastní 1">
      <a:dk1>
        <a:srgbClr val="000000"/>
      </a:dk1>
      <a:lt1>
        <a:srgbClr val="FFFFFF"/>
      </a:lt1>
      <a:dk2>
        <a:srgbClr val="E6007E"/>
      </a:dk2>
      <a:lt2>
        <a:srgbClr val="2D2E83"/>
      </a:lt2>
      <a:accent1>
        <a:srgbClr val="E6007E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6007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Kratochvíla, Jan</dc:creator>
</cp:coreProperties>
</file>